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 Light" charset="1" panose="02000000000000000000"/>
      <p:regular r:id="rId10"/>
    </p:embeddedFont>
    <p:embeddedFont>
      <p:font typeface="Poppins Light Bold" charset="1" panose="02000000000000000000"/>
      <p:regular r:id="rId11"/>
    </p:embeddedFont>
    <p:embeddedFont>
      <p:font typeface="Poppins Medium" charset="1" panose="02000000000000000000"/>
      <p:regular r:id="rId12"/>
    </p:embeddedFont>
    <p:embeddedFont>
      <p:font typeface="Poppins Medium Bold" charset="1" panose="02000000000000000000"/>
      <p:regular r:id="rId13"/>
    </p:embeddedFont>
    <p:embeddedFont>
      <p:font typeface="Open Sans Light" charset="1" panose="020B0306030504020204"/>
      <p:regular r:id="rId14"/>
    </p:embeddedFont>
    <p:embeddedFont>
      <p:font typeface="Open Sans Light Bold" charset="1" panose="020B0806030504020204"/>
      <p:regular r:id="rId15"/>
    </p:embeddedFont>
    <p:embeddedFont>
      <p:font typeface="Open Sans Light Italics" charset="1" panose="020B0306030504020204"/>
      <p:regular r:id="rId16"/>
    </p:embeddedFont>
    <p:embeddedFont>
      <p:font typeface="Open Sans Light Bold Italics" charset="1" panose="020B0806030504020204"/>
      <p:regular r:id="rId17"/>
    </p:embeddedFont>
    <p:embeddedFont>
      <p:font typeface="Poppins 1" charset="1" panose="00000A00000000000000"/>
      <p:regular r:id="rId18"/>
    </p:embeddedFont>
    <p:embeddedFont>
      <p:font typeface="Poppins 3" charset="1" panose="00000800000000000000"/>
      <p:regular r:id="rId19"/>
    </p:embeddedFont>
    <p:embeddedFont>
      <p:font typeface="Poppins 2" charset="1" panose="000004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jpeg" Type="http://schemas.openxmlformats.org/officeDocument/2006/relationships/image"/><Relationship Id="rId12" Target="../media/image11.jpeg" Type="http://schemas.openxmlformats.org/officeDocument/2006/relationships/image"/><Relationship Id="rId13" Target="../media/image12.jpeg" Type="http://schemas.openxmlformats.org/officeDocument/2006/relationships/image"/><Relationship Id="rId14" Target="../media/image13.jpeg" Type="http://schemas.openxmlformats.org/officeDocument/2006/relationships/image"/><Relationship Id="rId15" Target="../media/image14.jpeg" Type="http://schemas.openxmlformats.org/officeDocument/2006/relationships/image"/><Relationship Id="rId16" Target="../media/image15.jpeg" Type="http://schemas.openxmlformats.org/officeDocument/2006/relationships/image"/><Relationship Id="rId17" Target="../media/image16.jpeg" Type="http://schemas.openxmlformats.org/officeDocument/2006/relationships/image"/><Relationship Id="rId18" Target="../media/image17.jpeg" Type="http://schemas.openxmlformats.org/officeDocument/2006/relationships/image"/><Relationship Id="rId19" Target="../media/image18.jpeg" Type="http://schemas.openxmlformats.org/officeDocument/2006/relationships/image"/><Relationship Id="rId2" Target="../media/image1.png" Type="http://schemas.openxmlformats.org/officeDocument/2006/relationships/image"/><Relationship Id="rId20" Target="../media/image19.jpeg" Type="http://schemas.openxmlformats.org/officeDocument/2006/relationships/image"/><Relationship Id="rId21" Target="../media/image20.jpeg" Type="http://schemas.openxmlformats.org/officeDocument/2006/relationships/image"/><Relationship Id="rId22" Target="../media/image21.jpeg" Type="http://schemas.openxmlformats.org/officeDocument/2006/relationships/image"/><Relationship Id="rId23" Target="../media/image22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3.jpe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82.png" Type="http://schemas.openxmlformats.org/officeDocument/2006/relationships/image"/><Relationship Id="rId18" Target="../media/image83.svg" Type="http://schemas.openxmlformats.org/officeDocument/2006/relationships/image"/><Relationship Id="rId19" Target="../media/image1.png" Type="http://schemas.openxmlformats.org/officeDocument/2006/relationships/image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74.png" Type="http://schemas.openxmlformats.org/officeDocument/2006/relationships/image"/><Relationship Id="rId6" Target="../media/image75.sv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svg" Type="http://schemas.openxmlformats.org/officeDocument/2006/relationships/image"/><Relationship Id="rId12" Target="../media/image93.png" Type="http://schemas.openxmlformats.org/officeDocument/2006/relationships/image"/><Relationship Id="rId13" Target="../media/image94.png" Type="http://schemas.openxmlformats.org/officeDocument/2006/relationships/image"/><Relationship Id="rId14" Target="../media/image95.png" Type="http://schemas.openxmlformats.org/officeDocument/2006/relationships/image"/><Relationship Id="rId15" Target="../media/image96.jpeg" Type="http://schemas.openxmlformats.org/officeDocument/2006/relationships/image"/><Relationship Id="rId16" Target="../media/image97.png" Type="http://schemas.openxmlformats.org/officeDocument/2006/relationships/image"/><Relationship Id="rId17" Target="../media/image98.png" Type="http://schemas.openxmlformats.org/officeDocument/2006/relationships/image"/><Relationship Id="rId18" Target="../media/image99.png" Type="http://schemas.openxmlformats.org/officeDocument/2006/relationships/image"/><Relationship Id="rId19" Target="../media/image100.png" Type="http://schemas.openxmlformats.org/officeDocument/2006/relationships/image"/><Relationship Id="rId2" Target="../media/image84.jpeg" Type="http://schemas.openxmlformats.org/officeDocument/2006/relationships/image"/><Relationship Id="rId3" Target="../media/image28.png" Type="http://schemas.openxmlformats.org/officeDocument/2006/relationships/image"/><Relationship Id="rId4" Target="../media/image85.png" Type="http://schemas.openxmlformats.org/officeDocument/2006/relationships/image"/><Relationship Id="rId5" Target="../media/image86.png" Type="http://schemas.openxmlformats.org/officeDocument/2006/relationships/image"/><Relationship Id="rId6" Target="../media/image87.png" Type="http://schemas.openxmlformats.org/officeDocument/2006/relationships/image"/><Relationship Id="rId7" Target="../media/image88.png" Type="http://schemas.openxmlformats.org/officeDocument/2006/relationships/image"/><Relationship Id="rId8" Target="../media/image89.png" Type="http://schemas.openxmlformats.org/officeDocument/2006/relationships/image"/><Relationship Id="rId9" Target="../media/image90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1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11" Target="../media/image35.png" Type="http://schemas.openxmlformats.org/officeDocument/2006/relationships/image"/><Relationship Id="rId12" Target="../media/image36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39.png" Type="http://schemas.openxmlformats.org/officeDocument/2006/relationships/image"/><Relationship Id="rId16" Target="../media/image40.svg" Type="http://schemas.openxmlformats.org/officeDocument/2006/relationships/image"/><Relationship Id="rId17" Target="../media/image41.png" Type="http://schemas.openxmlformats.org/officeDocument/2006/relationships/image"/><Relationship Id="rId18" Target="../media/image42.svg" Type="http://schemas.openxmlformats.org/officeDocument/2006/relationships/image"/><Relationship Id="rId19" Target="../media/image43.png" Type="http://schemas.openxmlformats.org/officeDocument/2006/relationships/image"/><Relationship Id="rId2" Target="../media/image27.png" Type="http://schemas.openxmlformats.org/officeDocument/2006/relationships/image"/><Relationship Id="rId20" Target="../media/image44.svg" Type="http://schemas.openxmlformats.org/officeDocument/2006/relationships/image"/><Relationship Id="rId3" Target="../media/image1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13" Target="../media/image56.png" Type="http://schemas.openxmlformats.org/officeDocument/2006/relationships/image"/><Relationship Id="rId14" Target="../media/image57.png" Type="http://schemas.openxmlformats.org/officeDocument/2006/relationships/image"/><Relationship Id="rId15" Target="../media/image58.png" Type="http://schemas.openxmlformats.org/officeDocument/2006/relationships/image"/><Relationship Id="rId2" Target="../media/image1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Relationship Id="rId7" Target="../media/image50.png" Type="http://schemas.openxmlformats.org/officeDocument/2006/relationships/image"/><Relationship Id="rId8" Target="../media/image51.jpeg" Type="http://schemas.openxmlformats.org/officeDocument/2006/relationships/image"/><Relationship Id="rId9" Target="../media/image52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svg" Type="http://schemas.openxmlformats.org/officeDocument/2006/relationships/image"/><Relationship Id="rId12" Target="../media/image68.png" Type="http://schemas.openxmlformats.org/officeDocument/2006/relationships/image"/><Relationship Id="rId13" Target="../media/image69.svg" Type="http://schemas.openxmlformats.org/officeDocument/2006/relationships/image"/><Relationship Id="rId14" Target="../media/image70.png" Type="http://schemas.openxmlformats.org/officeDocument/2006/relationships/image"/><Relationship Id="rId2" Target="../media/image1.png" Type="http://schemas.openxmlformats.org/officeDocument/2006/relationships/image"/><Relationship Id="rId3" Target="../media/image59.jpe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62.png" Type="http://schemas.openxmlformats.org/officeDocument/2006/relationships/image"/><Relationship Id="rId7" Target="../media/image63.svg" Type="http://schemas.openxmlformats.org/officeDocument/2006/relationships/image"/><Relationship Id="rId8" Target="../media/image64.png" Type="http://schemas.openxmlformats.org/officeDocument/2006/relationships/image"/><Relationship Id="rId9" Target="../media/image65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1.png" Type="http://schemas.openxmlformats.org/officeDocument/2006/relationships/image"/><Relationship Id="rId4" Target="../media/image7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9900" y="4209379"/>
            <a:ext cx="5016965" cy="2006786"/>
          </a:xfrm>
          <a:custGeom>
            <a:avLst/>
            <a:gdLst/>
            <a:ahLst/>
            <a:cxnLst/>
            <a:rect r="r" b="b" t="t" l="l"/>
            <a:pathLst>
              <a:path h="2006786" w="5016965">
                <a:moveTo>
                  <a:pt x="0" y="0"/>
                </a:moveTo>
                <a:lnTo>
                  <a:pt x="5016964" y="0"/>
                </a:lnTo>
                <a:lnTo>
                  <a:pt x="5016964" y="2006786"/>
                </a:lnTo>
                <a:lnTo>
                  <a:pt x="0" y="2006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671000" y="-304378"/>
            <a:ext cx="17081017" cy="11034300"/>
            <a:chOff x="0" y="0"/>
            <a:chExt cx="4498704" cy="29061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704" cy="2906153"/>
            </a:xfrm>
            <a:custGeom>
              <a:avLst/>
              <a:gdLst/>
              <a:ahLst/>
              <a:cxnLst/>
              <a:rect r="r" b="b" t="t" l="l"/>
              <a:pathLst>
                <a:path h="2906153" w="4498704">
                  <a:moveTo>
                    <a:pt x="0" y="0"/>
                  </a:moveTo>
                  <a:lnTo>
                    <a:pt x="4498704" y="0"/>
                  </a:lnTo>
                  <a:lnTo>
                    <a:pt x="4498704" y="2906153"/>
                  </a:lnTo>
                  <a:lnTo>
                    <a:pt x="0" y="2906153"/>
                  </a:lnTo>
                  <a:close/>
                </a:path>
              </a:pathLst>
            </a:custGeom>
            <a:solidFill>
              <a:srgbClr val="EA641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47650"/>
              <a:ext cx="812800" cy="1060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966150" y="148811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4" y="0"/>
                </a:lnTo>
                <a:lnTo>
                  <a:pt x="992074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66150" y="2979874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4" y="0"/>
                </a:lnTo>
                <a:lnTo>
                  <a:pt x="992074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965173" y="4467984"/>
            <a:ext cx="993050" cy="1489576"/>
          </a:xfrm>
          <a:custGeom>
            <a:avLst/>
            <a:gdLst/>
            <a:ahLst/>
            <a:cxnLst/>
            <a:rect r="r" b="b" t="t" l="l"/>
            <a:pathLst>
              <a:path h="1489576" w="993050">
                <a:moveTo>
                  <a:pt x="0" y="0"/>
                </a:moveTo>
                <a:lnTo>
                  <a:pt x="993051" y="0"/>
                </a:lnTo>
                <a:lnTo>
                  <a:pt x="993051" y="1489576"/>
                </a:lnTo>
                <a:lnTo>
                  <a:pt x="0" y="1489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66150" y="595756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4" y="0"/>
                </a:lnTo>
                <a:lnTo>
                  <a:pt x="992074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973100" y="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3" y="0"/>
                </a:lnTo>
                <a:lnTo>
                  <a:pt x="992073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974077" y="1491764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3" y="0"/>
                </a:lnTo>
                <a:lnTo>
                  <a:pt x="992073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73100" y="297622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3" y="0"/>
                </a:lnTo>
                <a:lnTo>
                  <a:pt x="992073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971516" y="4467984"/>
            <a:ext cx="993050" cy="1489576"/>
          </a:xfrm>
          <a:custGeom>
            <a:avLst/>
            <a:gdLst/>
            <a:ahLst/>
            <a:cxnLst/>
            <a:rect r="r" b="b" t="t" l="l"/>
            <a:pathLst>
              <a:path h="1489576" w="993050">
                <a:moveTo>
                  <a:pt x="0" y="0"/>
                </a:moveTo>
                <a:lnTo>
                  <a:pt x="993051" y="0"/>
                </a:lnTo>
                <a:lnTo>
                  <a:pt x="993051" y="1489576"/>
                </a:lnTo>
                <a:lnTo>
                  <a:pt x="0" y="1489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974077" y="595756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3" y="0"/>
                </a:lnTo>
                <a:lnTo>
                  <a:pt x="992073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971516" y="7405316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4" y="0"/>
                </a:lnTo>
                <a:lnTo>
                  <a:pt x="992074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963590" y="7403850"/>
            <a:ext cx="993050" cy="1489576"/>
          </a:xfrm>
          <a:custGeom>
            <a:avLst/>
            <a:gdLst/>
            <a:ahLst/>
            <a:cxnLst/>
            <a:rect r="r" b="b" t="t" l="l"/>
            <a:pathLst>
              <a:path h="1489576" w="993050">
                <a:moveTo>
                  <a:pt x="0" y="0"/>
                </a:moveTo>
                <a:lnTo>
                  <a:pt x="993050" y="0"/>
                </a:lnTo>
                <a:lnTo>
                  <a:pt x="993050" y="1489576"/>
                </a:lnTo>
                <a:lnTo>
                  <a:pt x="0" y="1489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979443" y="1491764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3" y="0"/>
                </a:lnTo>
                <a:lnTo>
                  <a:pt x="992073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970539" y="8797424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4" y="0"/>
                </a:lnTo>
                <a:lnTo>
                  <a:pt x="992074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982004" y="446945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3" y="0"/>
                </a:lnTo>
                <a:lnTo>
                  <a:pt x="992073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963590" y="8797424"/>
            <a:ext cx="993050" cy="1489576"/>
          </a:xfrm>
          <a:custGeom>
            <a:avLst/>
            <a:gdLst/>
            <a:ahLst/>
            <a:cxnLst/>
            <a:rect r="r" b="b" t="t" l="l"/>
            <a:pathLst>
              <a:path h="1489576" w="993050">
                <a:moveTo>
                  <a:pt x="0" y="0"/>
                </a:moveTo>
                <a:lnTo>
                  <a:pt x="993050" y="0"/>
                </a:lnTo>
                <a:lnTo>
                  <a:pt x="993050" y="1489576"/>
                </a:lnTo>
                <a:lnTo>
                  <a:pt x="0" y="14895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981027" y="2189"/>
            <a:ext cx="993050" cy="1489576"/>
          </a:xfrm>
          <a:custGeom>
            <a:avLst/>
            <a:gdLst/>
            <a:ahLst/>
            <a:cxnLst/>
            <a:rect r="r" b="b" t="t" l="l"/>
            <a:pathLst>
              <a:path h="1489576" w="993050">
                <a:moveTo>
                  <a:pt x="0" y="0"/>
                </a:moveTo>
                <a:lnTo>
                  <a:pt x="993050" y="0"/>
                </a:lnTo>
                <a:lnTo>
                  <a:pt x="993050" y="1489575"/>
                </a:lnTo>
                <a:lnTo>
                  <a:pt x="0" y="1489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983684" y="5967085"/>
            <a:ext cx="990393" cy="1485589"/>
          </a:xfrm>
          <a:custGeom>
            <a:avLst/>
            <a:gdLst/>
            <a:ahLst/>
            <a:cxnLst/>
            <a:rect r="r" b="b" t="t" l="l"/>
            <a:pathLst>
              <a:path h="1485589" w="990393">
                <a:moveTo>
                  <a:pt x="0" y="0"/>
                </a:moveTo>
                <a:lnTo>
                  <a:pt x="990393" y="0"/>
                </a:lnTo>
                <a:lnTo>
                  <a:pt x="990393" y="1485588"/>
                </a:lnTo>
                <a:lnTo>
                  <a:pt x="0" y="14855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966150" y="0"/>
            <a:ext cx="992073" cy="1488110"/>
          </a:xfrm>
          <a:custGeom>
            <a:avLst/>
            <a:gdLst/>
            <a:ahLst/>
            <a:cxnLst/>
            <a:rect r="r" b="b" t="t" l="l"/>
            <a:pathLst>
              <a:path h="1488110" w="992073">
                <a:moveTo>
                  <a:pt x="0" y="0"/>
                </a:moveTo>
                <a:lnTo>
                  <a:pt x="992074" y="0"/>
                </a:lnTo>
                <a:lnTo>
                  <a:pt x="992074" y="1488110"/>
                </a:lnTo>
                <a:lnTo>
                  <a:pt x="0" y="148811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979443" y="2976220"/>
            <a:ext cx="1002413" cy="1486644"/>
          </a:xfrm>
          <a:custGeom>
            <a:avLst/>
            <a:gdLst/>
            <a:ahLst/>
            <a:cxnLst/>
            <a:rect r="r" b="b" t="t" l="l"/>
            <a:pathLst>
              <a:path h="1486644" w="1002413">
                <a:moveTo>
                  <a:pt x="0" y="0"/>
                </a:moveTo>
                <a:lnTo>
                  <a:pt x="1002413" y="0"/>
                </a:lnTo>
                <a:lnTo>
                  <a:pt x="1002413" y="1486644"/>
                </a:lnTo>
                <a:lnTo>
                  <a:pt x="0" y="148664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570" r="0" b="-57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87222" y="7403850"/>
            <a:ext cx="986855" cy="1393574"/>
          </a:xfrm>
          <a:custGeom>
            <a:avLst/>
            <a:gdLst/>
            <a:ahLst/>
            <a:cxnLst/>
            <a:rect r="r" b="b" t="t" l="l"/>
            <a:pathLst>
              <a:path h="1393574" w="986855">
                <a:moveTo>
                  <a:pt x="0" y="0"/>
                </a:moveTo>
                <a:lnTo>
                  <a:pt x="986855" y="0"/>
                </a:lnTo>
                <a:lnTo>
                  <a:pt x="986855" y="1393574"/>
                </a:lnTo>
                <a:lnTo>
                  <a:pt x="0" y="139357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-622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987222" y="8793584"/>
            <a:ext cx="994634" cy="1491951"/>
          </a:xfrm>
          <a:custGeom>
            <a:avLst/>
            <a:gdLst/>
            <a:ahLst/>
            <a:cxnLst/>
            <a:rect r="r" b="b" t="t" l="l"/>
            <a:pathLst>
              <a:path h="1491951" w="994634">
                <a:moveTo>
                  <a:pt x="0" y="0"/>
                </a:moveTo>
                <a:lnTo>
                  <a:pt x="994634" y="0"/>
                </a:lnTo>
                <a:lnTo>
                  <a:pt x="994634" y="1491950"/>
                </a:lnTo>
                <a:lnTo>
                  <a:pt x="0" y="149195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5191161" y="1559060"/>
            <a:ext cx="2829378" cy="47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8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9014477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3"/>
                </a:lnTo>
                <a:lnTo>
                  <a:pt x="0" y="76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984664"/>
            <a:ext cx="6299512" cy="281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KPI</a:t>
            </a:r>
            <a:r>
              <a:rPr lang="en-US" sz="2300">
                <a:solidFill>
                  <a:srgbClr val="4B494A"/>
                </a:solidFill>
                <a:latin typeface="Poppins 2"/>
              </a:rPr>
              <a:t> 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Feedback 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Data Analytics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Conversion Rate Optimalisation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654439" y="0"/>
            <a:ext cx="4633561" cy="16375303"/>
          </a:xfrm>
          <a:custGeom>
            <a:avLst/>
            <a:gdLst/>
            <a:ahLst/>
            <a:cxnLst/>
            <a:rect r="r" b="b" t="t" l="l"/>
            <a:pathLst>
              <a:path h="16375303" w="4633561">
                <a:moveTo>
                  <a:pt x="0" y="0"/>
                </a:moveTo>
                <a:lnTo>
                  <a:pt x="4633561" y="0"/>
                </a:lnTo>
                <a:lnTo>
                  <a:pt x="4633561" y="16375303"/>
                </a:lnTo>
                <a:lnTo>
                  <a:pt x="0" y="16375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195" t="0" r="-3640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81075"/>
            <a:ext cx="4265027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36"/>
              </a:lnSpc>
              <a:spcBef>
                <a:spcPct val="0"/>
              </a:spcBef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Optimalization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439557" y="6187971"/>
            <a:ext cx="4410968" cy="208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2300">
                <a:solidFill>
                  <a:srgbClr val="EA641A"/>
                </a:solidFill>
                <a:latin typeface="Poppins 3"/>
              </a:rPr>
              <a:t>Lower lead expenses</a:t>
            </a:r>
          </a:p>
          <a:p>
            <a:pPr algn="ctr">
              <a:lnSpc>
                <a:spcPts val="5750"/>
              </a:lnSpc>
            </a:pPr>
            <a:r>
              <a:rPr lang="en-US" sz="2300">
                <a:solidFill>
                  <a:srgbClr val="EA641A"/>
                </a:solidFill>
                <a:latin typeface="Poppins 3"/>
              </a:rPr>
              <a:t>Guaranteed converting leads</a:t>
            </a:r>
          </a:p>
          <a:p>
            <a:pPr algn="ctr">
              <a:lnSpc>
                <a:spcPts val="5750"/>
              </a:lnSpc>
            </a:pPr>
            <a:r>
              <a:rPr lang="en-US" sz="2300">
                <a:solidFill>
                  <a:srgbClr val="EA641A"/>
                </a:solidFill>
                <a:latin typeface="Poppins 3"/>
              </a:rPr>
              <a:t>Ensure sufficient leads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6202103">
            <a:off x="5985294" y="1887859"/>
            <a:ext cx="2908527" cy="4078946"/>
          </a:xfrm>
          <a:custGeom>
            <a:avLst/>
            <a:gdLst/>
            <a:ahLst/>
            <a:cxnLst/>
            <a:rect r="r" b="b" t="t" l="l"/>
            <a:pathLst>
              <a:path h="4078946" w="2908527">
                <a:moveTo>
                  <a:pt x="0" y="0"/>
                </a:moveTo>
                <a:lnTo>
                  <a:pt x="2908527" y="0"/>
                </a:lnTo>
                <a:lnTo>
                  <a:pt x="2908527" y="4078946"/>
                </a:lnTo>
                <a:lnTo>
                  <a:pt x="0" y="4078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8928" y="4511794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1" y="0"/>
                </a:lnTo>
                <a:lnTo>
                  <a:pt x="2696871" y="2834359"/>
                </a:lnTo>
                <a:lnTo>
                  <a:pt x="0" y="283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01104" y="6154811"/>
            <a:ext cx="1667888" cy="818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Publishing</a:t>
            </a:r>
          </a:p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management  &amp; Media Buying 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14823324" y="6834276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3684727" y="4989718"/>
            <a:ext cx="959081" cy="966328"/>
          </a:xfrm>
          <a:custGeom>
            <a:avLst/>
            <a:gdLst/>
            <a:ahLst/>
            <a:cxnLst/>
            <a:rect r="r" b="b" t="t" l="l"/>
            <a:pathLst>
              <a:path h="966328" w="959081">
                <a:moveTo>
                  <a:pt x="0" y="0"/>
                </a:moveTo>
                <a:lnTo>
                  <a:pt x="959081" y="0"/>
                </a:lnTo>
                <a:lnTo>
                  <a:pt x="959081" y="966328"/>
                </a:lnTo>
                <a:lnTo>
                  <a:pt x="0" y="96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12018" y="4511794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2" y="0"/>
                </a:lnTo>
                <a:lnTo>
                  <a:pt x="2696872" y="2834359"/>
                </a:lnTo>
                <a:lnTo>
                  <a:pt x="0" y="283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rot="0">
            <a:off x="4730327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3571941" y="4968628"/>
            <a:ext cx="1109535" cy="1109535"/>
          </a:xfrm>
          <a:custGeom>
            <a:avLst/>
            <a:gdLst/>
            <a:ahLst/>
            <a:cxnLst/>
            <a:rect r="r" b="b" t="t" l="l"/>
            <a:pathLst>
              <a:path h="1109535" w="1109535">
                <a:moveTo>
                  <a:pt x="0" y="0"/>
                </a:moveTo>
                <a:lnTo>
                  <a:pt x="1109535" y="0"/>
                </a:lnTo>
                <a:lnTo>
                  <a:pt x="1109535" y="1109535"/>
                </a:lnTo>
                <a:lnTo>
                  <a:pt x="0" y="110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637186" y="6154811"/>
            <a:ext cx="1566590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Quote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308337" y="4511794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1" y="0"/>
                </a:lnTo>
                <a:lnTo>
                  <a:pt x="2696871" y="2834359"/>
                </a:lnTo>
                <a:lnTo>
                  <a:pt x="0" y="283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rot="0">
            <a:off x="7260257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6130295" y="5008994"/>
            <a:ext cx="959886" cy="959886"/>
          </a:xfrm>
          <a:custGeom>
            <a:avLst/>
            <a:gdLst/>
            <a:ahLst/>
            <a:cxnLst/>
            <a:rect r="r" b="b" t="t" l="l"/>
            <a:pathLst>
              <a:path h="959886" w="959886">
                <a:moveTo>
                  <a:pt x="0" y="0"/>
                </a:moveTo>
                <a:lnTo>
                  <a:pt x="959886" y="0"/>
                </a:lnTo>
                <a:lnTo>
                  <a:pt x="959886" y="959886"/>
                </a:lnTo>
                <a:lnTo>
                  <a:pt x="0" y="9598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258350" y="6154811"/>
            <a:ext cx="796844" cy="272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Kickoff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838534" y="4511794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1" y="0"/>
                </a:lnTo>
                <a:lnTo>
                  <a:pt x="2696871" y="2834359"/>
                </a:lnTo>
                <a:lnTo>
                  <a:pt x="0" y="283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rot="0">
            <a:off x="9756799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8612099" y="5008994"/>
            <a:ext cx="1008508" cy="1008508"/>
          </a:xfrm>
          <a:custGeom>
            <a:avLst/>
            <a:gdLst/>
            <a:ahLst/>
            <a:cxnLst/>
            <a:rect r="r" b="b" t="t" l="l"/>
            <a:pathLst>
              <a:path h="1008508" w="1008508">
                <a:moveTo>
                  <a:pt x="0" y="0"/>
                </a:moveTo>
                <a:lnTo>
                  <a:pt x="1008508" y="0"/>
                </a:lnTo>
                <a:lnTo>
                  <a:pt x="1008508" y="1008508"/>
                </a:lnTo>
                <a:lnTo>
                  <a:pt x="0" y="10085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678235" y="6154811"/>
            <a:ext cx="1204721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Concepting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368731" y="4511794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1" y="0"/>
                </a:lnTo>
                <a:lnTo>
                  <a:pt x="2696871" y="2834359"/>
                </a:lnTo>
                <a:lnTo>
                  <a:pt x="0" y="283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rot="0">
            <a:off x="12281950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11159836" y="4968628"/>
            <a:ext cx="1008508" cy="1008508"/>
          </a:xfrm>
          <a:custGeom>
            <a:avLst/>
            <a:gdLst/>
            <a:ahLst/>
            <a:cxnLst/>
            <a:rect r="r" b="b" t="t" l="l"/>
            <a:pathLst>
              <a:path h="1008508" w="1008508">
                <a:moveTo>
                  <a:pt x="0" y="0"/>
                </a:moveTo>
                <a:lnTo>
                  <a:pt x="1008508" y="0"/>
                </a:lnTo>
                <a:lnTo>
                  <a:pt x="1008508" y="1008508"/>
                </a:lnTo>
                <a:lnTo>
                  <a:pt x="0" y="1008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1289924" y="6154811"/>
            <a:ext cx="1118881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Digital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03944" y="4559957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1" y="0"/>
                </a:lnTo>
                <a:lnTo>
                  <a:pt x="2696871" y="2834358"/>
                </a:lnTo>
                <a:lnTo>
                  <a:pt x="0" y="2834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42757" y="5077339"/>
            <a:ext cx="993380" cy="1008508"/>
          </a:xfrm>
          <a:custGeom>
            <a:avLst/>
            <a:gdLst/>
            <a:ahLst/>
            <a:cxnLst/>
            <a:rect r="r" b="b" t="t" l="l"/>
            <a:pathLst>
              <a:path h="1008508" w="993380">
                <a:moveTo>
                  <a:pt x="0" y="0"/>
                </a:moveTo>
                <a:lnTo>
                  <a:pt x="993380" y="0"/>
                </a:lnTo>
                <a:lnTo>
                  <a:pt x="993380" y="1008508"/>
                </a:lnTo>
                <a:lnTo>
                  <a:pt x="0" y="1008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 rot="0">
            <a:off x="2216367" y="6794139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5" id="25"/>
          <p:cNvSpPr txBox="true"/>
          <p:nvPr/>
        </p:nvSpPr>
        <p:spPr>
          <a:xfrm rot="0">
            <a:off x="869085" y="6202973"/>
            <a:ext cx="1566590" cy="272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Intake meeting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5287185" y="4511794"/>
            <a:ext cx="2696871" cy="2834359"/>
          </a:xfrm>
          <a:custGeom>
            <a:avLst/>
            <a:gdLst/>
            <a:ahLst/>
            <a:cxnLst/>
            <a:rect r="r" b="b" t="t" l="l"/>
            <a:pathLst>
              <a:path h="2834359" w="2696871">
                <a:moveTo>
                  <a:pt x="0" y="0"/>
                </a:moveTo>
                <a:lnTo>
                  <a:pt x="2696871" y="0"/>
                </a:lnTo>
                <a:lnTo>
                  <a:pt x="2696871" y="2834359"/>
                </a:lnTo>
                <a:lnTo>
                  <a:pt x="0" y="283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7154072" y="6682354"/>
            <a:ext cx="320389" cy="281046"/>
            <a:chOff x="0" y="0"/>
            <a:chExt cx="6350000" cy="55702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5570220"/>
            </a:xfrm>
            <a:custGeom>
              <a:avLst/>
              <a:gdLst/>
              <a:ahLst/>
              <a:cxnLst/>
              <a:rect r="r" b="b" t="t" l="l"/>
              <a:pathLst>
                <a:path h="5570220" w="6350000">
                  <a:moveTo>
                    <a:pt x="0" y="1643380"/>
                  </a:moveTo>
                  <a:cubicBezTo>
                    <a:pt x="0" y="3412490"/>
                    <a:pt x="3175000" y="5570220"/>
                    <a:pt x="3175000" y="5570220"/>
                  </a:cubicBezTo>
                  <a:cubicBezTo>
                    <a:pt x="3175000" y="5570220"/>
                    <a:pt x="6336030" y="3397250"/>
                    <a:pt x="6350000" y="1643380"/>
                  </a:cubicBezTo>
                  <a:cubicBezTo>
                    <a:pt x="6350000" y="737870"/>
                    <a:pt x="5612130" y="0"/>
                    <a:pt x="4706620" y="0"/>
                  </a:cubicBezTo>
                  <a:cubicBezTo>
                    <a:pt x="4010660" y="0"/>
                    <a:pt x="3411220" y="445770"/>
                    <a:pt x="3175000" y="1057910"/>
                  </a:cubicBezTo>
                  <a:cubicBezTo>
                    <a:pt x="2938780" y="445770"/>
                    <a:pt x="2339340" y="0"/>
                    <a:pt x="1643380" y="0"/>
                  </a:cubicBezTo>
                  <a:cubicBezTo>
                    <a:pt x="737870" y="0"/>
                    <a:pt x="0" y="737870"/>
                    <a:pt x="0" y="1643380"/>
                  </a:cubicBezTo>
                </a:path>
              </a:pathLst>
            </a:custGeom>
            <a:solidFill>
              <a:srgbClr val="EA641A"/>
            </a:solidFill>
          </p:spPr>
        </p:sp>
      </p:grpSp>
      <p:sp>
        <p:nvSpPr>
          <p:cNvPr name="AutoShape 29" id="29"/>
          <p:cNvSpPr/>
          <p:nvPr/>
        </p:nvSpPr>
        <p:spPr>
          <a:xfrm rot="0">
            <a:off x="16456078" y="6775252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30" id="30"/>
          <p:cNvSpPr/>
          <p:nvPr/>
        </p:nvSpPr>
        <p:spPr>
          <a:xfrm flipH="false" flipV="false" rot="0">
            <a:off x="15870579" y="4968628"/>
            <a:ext cx="1134184" cy="1157331"/>
          </a:xfrm>
          <a:custGeom>
            <a:avLst/>
            <a:gdLst/>
            <a:ahLst/>
            <a:cxnLst/>
            <a:rect r="r" b="b" t="t" l="l"/>
            <a:pathLst>
              <a:path h="1157331" w="1134184">
                <a:moveTo>
                  <a:pt x="0" y="0"/>
                </a:moveTo>
                <a:lnTo>
                  <a:pt x="1134184" y="0"/>
                </a:lnTo>
                <a:lnTo>
                  <a:pt x="1134184" y="1157330"/>
                </a:lnTo>
                <a:lnTo>
                  <a:pt x="0" y="11573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5864588" y="6291243"/>
            <a:ext cx="1609873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3"/>
              </a:rPr>
              <a:t>Leads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211636" y="3429839"/>
            <a:ext cx="6322194" cy="797010"/>
          </a:xfrm>
          <a:custGeom>
            <a:avLst/>
            <a:gdLst/>
            <a:ahLst/>
            <a:cxnLst/>
            <a:rect r="r" b="b" t="t" l="l"/>
            <a:pathLst>
              <a:path h="797010" w="6322194">
                <a:moveTo>
                  <a:pt x="0" y="0"/>
                </a:moveTo>
                <a:lnTo>
                  <a:pt x="6322194" y="0"/>
                </a:lnTo>
                <a:lnTo>
                  <a:pt x="6322194" y="797010"/>
                </a:lnTo>
                <a:lnTo>
                  <a:pt x="0" y="79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24429" t="-3275" r="-7250" b="-5095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551615" y="3359712"/>
            <a:ext cx="8998493" cy="1005943"/>
          </a:xfrm>
          <a:custGeom>
            <a:avLst/>
            <a:gdLst/>
            <a:ahLst/>
            <a:cxnLst/>
            <a:rect r="r" b="b" t="t" l="l"/>
            <a:pathLst>
              <a:path h="1005943" w="8998493">
                <a:moveTo>
                  <a:pt x="0" y="0"/>
                </a:moveTo>
                <a:lnTo>
                  <a:pt x="8998492" y="0"/>
                </a:lnTo>
                <a:lnTo>
                  <a:pt x="8998492" y="1005943"/>
                </a:lnTo>
                <a:lnTo>
                  <a:pt x="0" y="10059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7749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8700" y="981075"/>
            <a:ext cx="7605229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Campaign route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1028700" y="9014477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3"/>
                </a:lnTo>
                <a:lnTo>
                  <a:pt x="0" y="7672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7999"/>
          </a:blip>
          <a:srcRect l="0" t="31250" r="0" b="312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2022005" y="5143500"/>
            <a:ext cx="13483532" cy="2344404"/>
          </a:xfrm>
          <a:custGeom>
            <a:avLst/>
            <a:gdLst/>
            <a:ahLst/>
            <a:cxnLst/>
            <a:rect r="r" b="b" t="t" l="l"/>
            <a:pathLst>
              <a:path h="2344404" w="13483532">
                <a:moveTo>
                  <a:pt x="0" y="0"/>
                </a:moveTo>
                <a:lnTo>
                  <a:pt x="13483532" y="0"/>
                </a:lnTo>
                <a:lnTo>
                  <a:pt x="13483532" y="2344404"/>
                </a:lnTo>
                <a:lnTo>
                  <a:pt x="0" y="2344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29" t="-518267" r="-20577" b="-14701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46687" y="5718933"/>
            <a:ext cx="1868999" cy="528545"/>
          </a:xfrm>
          <a:custGeom>
            <a:avLst/>
            <a:gdLst/>
            <a:ahLst/>
            <a:cxnLst/>
            <a:rect r="r" b="b" t="t" l="l"/>
            <a:pathLst>
              <a:path h="528545" w="1868999">
                <a:moveTo>
                  <a:pt x="0" y="0"/>
                </a:moveTo>
                <a:lnTo>
                  <a:pt x="1868999" y="0"/>
                </a:lnTo>
                <a:lnTo>
                  <a:pt x="1868999" y="528545"/>
                </a:lnTo>
                <a:lnTo>
                  <a:pt x="0" y="52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19156" y="5674676"/>
            <a:ext cx="2027339" cy="564171"/>
          </a:xfrm>
          <a:custGeom>
            <a:avLst/>
            <a:gdLst/>
            <a:ahLst/>
            <a:cxnLst/>
            <a:rect r="r" b="b" t="t" l="l"/>
            <a:pathLst>
              <a:path h="564171" w="2027339">
                <a:moveTo>
                  <a:pt x="0" y="0"/>
                </a:moveTo>
                <a:lnTo>
                  <a:pt x="2027339" y="0"/>
                </a:lnTo>
                <a:lnTo>
                  <a:pt x="2027339" y="564171"/>
                </a:lnTo>
                <a:lnTo>
                  <a:pt x="0" y="56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9305" r="0" b="-5282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43816" y="6183485"/>
            <a:ext cx="1013819" cy="803866"/>
          </a:xfrm>
          <a:custGeom>
            <a:avLst/>
            <a:gdLst/>
            <a:ahLst/>
            <a:cxnLst/>
            <a:rect r="r" b="b" t="t" l="l"/>
            <a:pathLst>
              <a:path h="803866" w="1013819">
                <a:moveTo>
                  <a:pt x="0" y="0"/>
                </a:moveTo>
                <a:lnTo>
                  <a:pt x="1013818" y="0"/>
                </a:lnTo>
                <a:lnTo>
                  <a:pt x="1013818" y="803866"/>
                </a:lnTo>
                <a:lnTo>
                  <a:pt x="0" y="8038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983" t="0" r="-2297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95662" y="5612875"/>
            <a:ext cx="1171890" cy="482675"/>
          </a:xfrm>
          <a:custGeom>
            <a:avLst/>
            <a:gdLst/>
            <a:ahLst/>
            <a:cxnLst/>
            <a:rect r="r" b="b" t="t" l="l"/>
            <a:pathLst>
              <a:path h="482675" w="1171890">
                <a:moveTo>
                  <a:pt x="0" y="0"/>
                </a:moveTo>
                <a:lnTo>
                  <a:pt x="1171890" y="0"/>
                </a:lnTo>
                <a:lnTo>
                  <a:pt x="1171890" y="482675"/>
                </a:lnTo>
                <a:lnTo>
                  <a:pt x="0" y="482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540316" y="5401865"/>
            <a:ext cx="1081769" cy="693684"/>
          </a:xfrm>
          <a:custGeom>
            <a:avLst/>
            <a:gdLst/>
            <a:ahLst/>
            <a:cxnLst/>
            <a:rect r="r" b="b" t="t" l="l"/>
            <a:pathLst>
              <a:path h="693684" w="1081769">
                <a:moveTo>
                  <a:pt x="0" y="0"/>
                </a:moveTo>
                <a:lnTo>
                  <a:pt x="1081770" y="0"/>
                </a:lnTo>
                <a:lnTo>
                  <a:pt x="1081770" y="693685"/>
                </a:lnTo>
                <a:lnTo>
                  <a:pt x="0" y="693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77611" y="5719717"/>
            <a:ext cx="1212269" cy="474873"/>
          </a:xfrm>
          <a:custGeom>
            <a:avLst/>
            <a:gdLst/>
            <a:ahLst/>
            <a:cxnLst/>
            <a:rect r="r" b="b" t="t" l="l"/>
            <a:pathLst>
              <a:path h="474873" w="1212269">
                <a:moveTo>
                  <a:pt x="0" y="0"/>
                </a:moveTo>
                <a:lnTo>
                  <a:pt x="1212269" y="0"/>
                </a:lnTo>
                <a:lnTo>
                  <a:pt x="1212269" y="474873"/>
                </a:lnTo>
                <a:lnTo>
                  <a:pt x="0" y="4748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97897" y="6523719"/>
            <a:ext cx="1283629" cy="350081"/>
          </a:xfrm>
          <a:custGeom>
            <a:avLst/>
            <a:gdLst/>
            <a:ahLst/>
            <a:cxnLst/>
            <a:rect r="r" b="b" t="t" l="l"/>
            <a:pathLst>
              <a:path h="350081" w="1283629">
                <a:moveTo>
                  <a:pt x="0" y="0"/>
                </a:moveTo>
                <a:lnTo>
                  <a:pt x="1283629" y="0"/>
                </a:lnTo>
                <a:lnTo>
                  <a:pt x="1283629" y="350080"/>
                </a:lnTo>
                <a:lnTo>
                  <a:pt x="0" y="350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653489" y="6459872"/>
            <a:ext cx="1648323" cy="477775"/>
          </a:xfrm>
          <a:custGeom>
            <a:avLst/>
            <a:gdLst/>
            <a:ahLst/>
            <a:cxnLst/>
            <a:rect r="r" b="b" t="t" l="l"/>
            <a:pathLst>
              <a:path h="477775" w="1648323">
                <a:moveTo>
                  <a:pt x="0" y="0"/>
                </a:moveTo>
                <a:lnTo>
                  <a:pt x="1648323" y="0"/>
                </a:lnTo>
                <a:lnTo>
                  <a:pt x="1648323" y="477774"/>
                </a:lnTo>
                <a:lnTo>
                  <a:pt x="0" y="477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94680" y="5526791"/>
            <a:ext cx="1196183" cy="667799"/>
          </a:xfrm>
          <a:custGeom>
            <a:avLst/>
            <a:gdLst/>
            <a:ahLst/>
            <a:cxnLst/>
            <a:rect r="r" b="b" t="t" l="l"/>
            <a:pathLst>
              <a:path h="667799" w="1196183">
                <a:moveTo>
                  <a:pt x="0" y="0"/>
                </a:moveTo>
                <a:lnTo>
                  <a:pt x="1196182" y="0"/>
                </a:lnTo>
                <a:lnTo>
                  <a:pt x="1196182" y="667799"/>
                </a:lnTo>
                <a:lnTo>
                  <a:pt x="0" y="667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53284" y="6617899"/>
            <a:ext cx="2051182" cy="285791"/>
          </a:xfrm>
          <a:custGeom>
            <a:avLst/>
            <a:gdLst/>
            <a:ahLst/>
            <a:cxnLst/>
            <a:rect r="r" b="b" t="t" l="l"/>
            <a:pathLst>
              <a:path h="285791" w="2051182">
                <a:moveTo>
                  <a:pt x="0" y="0"/>
                </a:moveTo>
                <a:lnTo>
                  <a:pt x="2051182" y="0"/>
                </a:lnTo>
                <a:lnTo>
                  <a:pt x="2051182" y="285790"/>
                </a:lnTo>
                <a:lnTo>
                  <a:pt x="0" y="285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353284" y="5575636"/>
            <a:ext cx="1308110" cy="663995"/>
          </a:xfrm>
          <a:custGeom>
            <a:avLst/>
            <a:gdLst/>
            <a:ahLst/>
            <a:cxnLst/>
            <a:rect r="r" b="b" t="t" l="l"/>
            <a:pathLst>
              <a:path h="663995" w="1308110">
                <a:moveTo>
                  <a:pt x="0" y="0"/>
                </a:moveTo>
                <a:lnTo>
                  <a:pt x="1308110" y="0"/>
                </a:lnTo>
                <a:lnTo>
                  <a:pt x="1308110" y="663995"/>
                </a:lnTo>
                <a:lnTo>
                  <a:pt x="0" y="663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42853" r="0" b="-5415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177611" y="6389683"/>
            <a:ext cx="2509169" cy="577184"/>
          </a:xfrm>
          <a:custGeom>
            <a:avLst/>
            <a:gdLst/>
            <a:ahLst/>
            <a:cxnLst/>
            <a:rect r="r" b="b" t="t" l="l"/>
            <a:pathLst>
              <a:path h="577184" w="2509169">
                <a:moveTo>
                  <a:pt x="0" y="0"/>
                </a:moveTo>
                <a:lnTo>
                  <a:pt x="2509170" y="0"/>
                </a:lnTo>
                <a:lnTo>
                  <a:pt x="2509170" y="577184"/>
                </a:lnTo>
                <a:lnTo>
                  <a:pt x="0" y="5771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066019" y="6315702"/>
            <a:ext cx="1150894" cy="628005"/>
          </a:xfrm>
          <a:custGeom>
            <a:avLst/>
            <a:gdLst/>
            <a:ahLst/>
            <a:cxnLst/>
            <a:rect r="r" b="b" t="t" l="l"/>
            <a:pathLst>
              <a:path h="628005" w="1150894">
                <a:moveTo>
                  <a:pt x="0" y="0"/>
                </a:moveTo>
                <a:lnTo>
                  <a:pt x="1150894" y="0"/>
                </a:lnTo>
                <a:lnTo>
                  <a:pt x="1150894" y="628005"/>
                </a:lnTo>
                <a:lnTo>
                  <a:pt x="0" y="628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520833" y="6315702"/>
            <a:ext cx="1218183" cy="587987"/>
          </a:xfrm>
          <a:custGeom>
            <a:avLst/>
            <a:gdLst/>
            <a:ahLst/>
            <a:cxnLst/>
            <a:rect r="r" b="b" t="t" l="l"/>
            <a:pathLst>
              <a:path h="587987" w="1218183">
                <a:moveTo>
                  <a:pt x="0" y="0"/>
                </a:moveTo>
                <a:lnTo>
                  <a:pt x="1218183" y="0"/>
                </a:lnTo>
                <a:lnTo>
                  <a:pt x="1218183" y="587987"/>
                </a:lnTo>
                <a:lnTo>
                  <a:pt x="0" y="58798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676" t="0" r="-6676" b="-3907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36466" y="5478172"/>
            <a:ext cx="1600854" cy="617378"/>
          </a:xfrm>
          <a:custGeom>
            <a:avLst/>
            <a:gdLst/>
            <a:ahLst/>
            <a:cxnLst/>
            <a:rect r="r" b="b" t="t" l="l"/>
            <a:pathLst>
              <a:path h="617378" w="1600854">
                <a:moveTo>
                  <a:pt x="0" y="0"/>
                </a:moveTo>
                <a:lnTo>
                  <a:pt x="1600854" y="0"/>
                </a:lnTo>
                <a:lnTo>
                  <a:pt x="1600854" y="617378"/>
                </a:lnTo>
                <a:lnTo>
                  <a:pt x="0" y="6173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78852" t="-87422" r="0" b="-73442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022005" y="3096565"/>
            <a:ext cx="4291025" cy="119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Brands we work for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807324" y="3259815"/>
            <a:ext cx="6698213" cy="460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3"/>
              </a:lnSpc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Lead quality -</a:t>
            </a:r>
            <a:r>
              <a:rPr lang="en-US" sz="2300" u="none">
                <a:solidFill>
                  <a:srgbClr val="4B494A"/>
                </a:solidFill>
                <a:latin typeface="Poppins Light"/>
              </a:rPr>
              <a:t> Data - Technology - Experience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905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641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802393" y="971550"/>
            <a:ext cx="3539214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Poppins 1"/>
              </a:rPr>
              <a:t>Budget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494988" y="971550"/>
            <a:ext cx="3539214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3A393A"/>
                </a:solidFill>
                <a:latin typeface="Poppins 1"/>
              </a:rPr>
              <a:t>Fixed CPL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21443" y="4534208"/>
            <a:ext cx="3324224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 2"/>
              </a:rPr>
              <a:t>Goal CPL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2911" y="5358477"/>
            <a:ext cx="467817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 2"/>
              </a:rPr>
              <a:t>Focus on CPA/CPS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32911" y="6183342"/>
            <a:ext cx="467817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 2"/>
              </a:rPr>
              <a:t>Qualitative campaigns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32911" y="7008208"/>
            <a:ext cx="467817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 2"/>
              </a:rPr>
              <a:t>Continuity of lead stream</a:t>
            </a:r>
          </a:p>
        </p:txBody>
      </p:sp>
      <p:sp>
        <p:nvSpPr>
          <p:cNvPr name="AutoShape 11" id="11"/>
          <p:cNvSpPr/>
          <p:nvPr/>
        </p:nvSpPr>
        <p:spPr>
          <a:xfrm>
            <a:off x="2926080" y="5143500"/>
            <a:ext cx="329184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2926080" y="6051299"/>
            <a:ext cx="329184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2926080" y="6854181"/>
            <a:ext cx="329184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2926080" y="7698202"/>
            <a:ext cx="329184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277110" y="8489950"/>
            <a:ext cx="6412891" cy="1460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000">
                <a:solidFill>
                  <a:srgbClr val="FFFFFF"/>
                </a:solidFill>
                <a:latin typeface="Poppins 2"/>
              </a:rPr>
              <a:t>' The benefits of our pricing model: No competing interests. Everything in our pricing model revolves around the quality of the lead so that our clients receive the desired lead results. '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02483" y="4534208"/>
            <a:ext cx="3324224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A393A"/>
                </a:solidFill>
                <a:latin typeface="Poppins 2"/>
              </a:rPr>
              <a:t>Fixed CPL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925506" y="5358477"/>
            <a:ext cx="467817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A393A"/>
                </a:solidFill>
                <a:latin typeface="Poppins 2"/>
              </a:rPr>
              <a:t>Focus on CPL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925506" y="6183342"/>
            <a:ext cx="467817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A393A"/>
                </a:solidFill>
                <a:latin typeface="Poppins 2"/>
              </a:rPr>
              <a:t>Easy accessible campaigns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925506" y="7008208"/>
            <a:ext cx="4678178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A393A"/>
                </a:solidFill>
                <a:latin typeface="Poppins 2"/>
              </a:rPr>
              <a:t>Lead stream stops when it becomes too expensive</a:t>
            </a:r>
          </a:p>
        </p:txBody>
      </p:sp>
      <p:sp>
        <p:nvSpPr>
          <p:cNvPr name="AutoShape 20" id="20"/>
          <p:cNvSpPr/>
          <p:nvPr/>
        </p:nvSpPr>
        <p:spPr>
          <a:xfrm>
            <a:off x="12618675" y="5133975"/>
            <a:ext cx="3291840" cy="0"/>
          </a:xfrm>
          <a:prstGeom prst="line">
            <a:avLst/>
          </a:prstGeom>
          <a:ln cap="flat" w="19050">
            <a:solidFill>
              <a:srgbClr val="DDB09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2618675" y="6060824"/>
            <a:ext cx="3291840" cy="0"/>
          </a:xfrm>
          <a:prstGeom prst="line">
            <a:avLst/>
          </a:prstGeom>
          <a:ln cap="flat" w="19050">
            <a:solidFill>
              <a:srgbClr val="DDB09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2618675" y="6863706"/>
            <a:ext cx="3291840" cy="0"/>
          </a:xfrm>
          <a:prstGeom prst="line">
            <a:avLst/>
          </a:prstGeom>
          <a:ln cap="flat" w="19050">
            <a:solidFill>
              <a:srgbClr val="DDB09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12618675" y="8042623"/>
            <a:ext cx="3291840" cy="0"/>
          </a:xfrm>
          <a:prstGeom prst="line">
            <a:avLst/>
          </a:prstGeom>
          <a:ln cap="flat" w="19050">
            <a:solidFill>
              <a:srgbClr val="DDB09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4" id="24"/>
          <p:cNvSpPr txBox="true"/>
          <p:nvPr/>
        </p:nvSpPr>
        <p:spPr>
          <a:xfrm rot="0">
            <a:off x="11058150" y="8489950"/>
            <a:ext cx="6412891" cy="1460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000">
                <a:solidFill>
                  <a:srgbClr val="3A393A"/>
                </a:solidFill>
                <a:latin typeface="Poppins 2"/>
              </a:rPr>
              <a:t>' With the fixed CPL model the advertiser and lead supplier have competing interests - the lead supplier wants to meet the fixed CPL and the advertiser wants the most qualitative leads. '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6064851" y="2221939"/>
            <a:ext cx="6355337" cy="3787974"/>
          </a:xfrm>
          <a:custGeom>
            <a:avLst/>
            <a:gdLst/>
            <a:ahLst/>
            <a:cxnLst/>
            <a:rect r="r" b="b" t="t" l="l"/>
            <a:pathLst>
              <a:path h="3787974" w="6355337">
                <a:moveTo>
                  <a:pt x="0" y="0"/>
                </a:moveTo>
                <a:lnTo>
                  <a:pt x="6355337" y="0"/>
                </a:lnTo>
                <a:lnTo>
                  <a:pt x="6355337" y="3787974"/>
                </a:lnTo>
                <a:lnTo>
                  <a:pt x="0" y="3787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55" r="0" b="-1965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118767"/>
            <a:ext cx="2552338" cy="1020935"/>
          </a:xfrm>
          <a:custGeom>
            <a:avLst/>
            <a:gdLst/>
            <a:ahLst/>
            <a:cxnLst/>
            <a:rect r="r" b="b" t="t" l="l"/>
            <a:pathLst>
              <a:path h="1020935" w="2552338">
                <a:moveTo>
                  <a:pt x="0" y="0"/>
                </a:moveTo>
                <a:lnTo>
                  <a:pt x="2552338" y="0"/>
                </a:lnTo>
                <a:lnTo>
                  <a:pt x="2552338" y="1020935"/>
                </a:lnTo>
                <a:lnTo>
                  <a:pt x="0" y="102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6916713"/>
          </a:xfrm>
          <a:custGeom>
            <a:avLst/>
            <a:gdLst/>
            <a:ahLst/>
            <a:cxnLst/>
            <a:rect r="r" b="b" t="t" l="l"/>
            <a:pathLst>
              <a:path h="6916713" w="18288000">
                <a:moveTo>
                  <a:pt x="0" y="0"/>
                </a:moveTo>
                <a:lnTo>
                  <a:pt x="18288000" y="0"/>
                </a:lnTo>
                <a:lnTo>
                  <a:pt x="18288000" y="6916713"/>
                </a:lnTo>
                <a:lnTo>
                  <a:pt x="0" y="6916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7626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192578" y="8442325"/>
            <a:ext cx="8413270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5000">
                <a:solidFill>
                  <a:srgbClr val="4B494A"/>
                </a:solidFill>
                <a:latin typeface="Poppins 1"/>
              </a:rPr>
              <a:t>Summary / questions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382243" cy="10476189"/>
          </a:xfrm>
          <a:custGeom>
            <a:avLst/>
            <a:gdLst/>
            <a:ahLst/>
            <a:cxnLst/>
            <a:rect r="r" b="b" t="t" l="l"/>
            <a:pathLst>
              <a:path h="10476189" w="10382243">
                <a:moveTo>
                  <a:pt x="0" y="0"/>
                </a:moveTo>
                <a:lnTo>
                  <a:pt x="10382243" y="0"/>
                </a:lnTo>
                <a:lnTo>
                  <a:pt x="10382243" y="10476189"/>
                </a:lnTo>
                <a:lnTo>
                  <a:pt x="0" y="1047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" t="-265" r="0" b="-26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388365" y="3927978"/>
            <a:ext cx="6105798" cy="3999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 3"/>
              </a:rPr>
              <a:t>"Thank you for inviting us to present to you today. We understand that choosing a marketing agency is a big decision, and we appreciate the opportunity to show you what we can offer. 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 Light"/>
              </a:rPr>
              <a:t>Our team is passionate about what we do, and we would be honored to partner with you to bring your marketing vision to life."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874654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2"/>
                </a:lnTo>
                <a:lnTo>
                  <a:pt x="0" y="76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362075"/>
            <a:ext cx="6968262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Agenda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828290"/>
            <a:ext cx="3843338" cy="2801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Who is Sendt?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Our way of working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Experience solar panels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Pricing model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108455" y="0"/>
            <a:ext cx="7179545" cy="10287000"/>
          </a:xfrm>
          <a:custGeom>
            <a:avLst/>
            <a:gdLst/>
            <a:ahLst/>
            <a:cxnLst/>
            <a:rect r="r" b="b" t="t" l="l"/>
            <a:pathLst>
              <a:path h="10287000" w="7179545">
                <a:moveTo>
                  <a:pt x="0" y="0"/>
                </a:moveTo>
                <a:lnTo>
                  <a:pt x="7179545" y="0"/>
                </a:lnTo>
                <a:lnTo>
                  <a:pt x="71795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757" r="-8431" b="-6757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3981" y="0"/>
            <a:ext cx="6884019" cy="10287000"/>
            <a:chOff x="0" y="0"/>
            <a:chExt cx="917869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8767" t="0" r="31737" b="0"/>
            <a:stretch>
              <a:fillRect/>
            </a:stretch>
          </p:blipFill>
          <p:spPr>
            <a:xfrm flipH="false" flipV="false">
              <a:off x="0" y="0"/>
              <a:ext cx="4525846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5252" t="0" r="25252" b="0"/>
            <a:stretch>
              <a:fillRect/>
            </a:stretch>
          </p:blipFill>
          <p:spPr>
            <a:xfrm flipH="false" flipV="false">
              <a:off x="4652846" y="0"/>
              <a:ext cx="4525846" cy="13716000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904473" y="8874654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2"/>
                </a:lnTo>
                <a:lnTo>
                  <a:pt x="0" y="767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41166" y="695389"/>
            <a:ext cx="10940969" cy="618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Who is Sendt?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262258"/>
            <a:ext cx="8731603" cy="1085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0"/>
              </a:lnSpc>
              <a:spcBef>
                <a:spcPct val="0"/>
              </a:spcBef>
            </a:pPr>
            <a:r>
              <a:rPr lang="en-US" sz="2400">
                <a:solidFill>
                  <a:srgbClr val="4B494A"/>
                </a:solidFill>
                <a:latin typeface="Poppins Light"/>
              </a:rPr>
              <a:t>W</a:t>
            </a:r>
            <a:r>
              <a:rPr lang="en-US" sz="2400">
                <a:solidFill>
                  <a:srgbClr val="4B494A"/>
                </a:solidFill>
                <a:latin typeface="Poppins Light"/>
              </a:rPr>
              <a:t>e are Sendt. A creative Online Marketing Agency that is specialized in generating qualitative traffic &amp; qualified leads.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786662"/>
            <a:ext cx="5030986" cy="2801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Founded in 2013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Based in The Netherlands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25+ employees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Active in more than 10 countries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874654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2"/>
                </a:lnTo>
                <a:lnTo>
                  <a:pt x="0" y="76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874654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2"/>
                </a:lnTo>
                <a:lnTo>
                  <a:pt x="0" y="76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95260" y="-3180"/>
            <a:ext cx="6892740" cy="10339110"/>
          </a:xfrm>
          <a:custGeom>
            <a:avLst/>
            <a:gdLst/>
            <a:ahLst/>
            <a:cxnLst/>
            <a:rect r="r" b="b" t="t" l="l"/>
            <a:pathLst>
              <a:path h="10339110" w="6892740">
                <a:moveTo>
                  <a:pt x="0" y="0"/>
                </a:moveTo>
                <a:lnTo>
                  <a:pt x="6892740" y="0"/>
                </a:lnTo>
                <a:lnTo>
                  <a:pt x="6892740" y="10339110"/>
                </a:lnTo>
                <a:lnTo>
                  <a:pt x="0" y="10339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925460"/>
            <a:ext cx="3190470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Challenges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582030"/>
            <a:ext cx="271631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More leads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229730"/>
            <a:ext cx="2864377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Better</a:t>
            </a:r>
            <a:r>
              <a:rPr lang="en-US" sz="2300" u="none">
                <a:solidFill>
                  <a:srgbClr val="4B494A"/>
                </a:solidFill>
                <a:latin typeface="Poppins Light"/>
              </a:rPr>
              <a:t> leads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877430"/>
            <a:ext cx="554831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Light"/>
              </a:rPr>
              <a:t>Reduce lead costs per sale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050803"/>
            <a:ext cx="10000291" cy="10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10"/>
              </a:lnSpc>
            </a:pPr>
            <a:r>
              <a:rPr lang="en-US" sz="2936">
                <a:solidFill>
                  <a:srgbClr val="3A393A"/>
                </a:solidFill>
                <a:latin typeface="Poppins 2"/>
              </a:rPr>
              <a:t>"Two out of three marketers see generating</a:t>
            </a:r>
          </a:p>
          <a:p>
            <a:pPr>
              <a:lnSpc>
                <a:spcPts val="4110"/>
              </a:lnSpc>
              <a:spcBef>
                <a:spcPct val="0"/>
              </a:spcBef>
            </a:pPr>
            <a:r>
              <a:rPr lang="en-US" sz="2936">
                <a:solidFill>
                  <a:srgbClr val="3A393A"/>
                </a:solidFill>
                <a:latin typeface="Poppins Light"/>
              </a:rPr>
              <a:t>traffic and leads as their biggest challenge"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9999"/>
          </a:blip>
          <a:srcRect l="10352" t="0" r="15565" b="68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002995" y="8874654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2"/>
                </a:lnTo>
                <a:lnTo>
                  <a:pt x="0" y="767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02995" y="4736645"/>
            <a:ext cx="16398245" cy="2615984"/>
            <a:chOff x="0" y="0"/>
            <a:chExt cx="21864327" cy="34879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450778" y="0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2" y="0"/>
                  </a:lnTo>
                  <a:lnTo>
                    <a:pt x="3301022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256757" y="0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3" y="0"/>
                  </a:lnTo>
                  <a:lnTo>
                    <a:pt x="3301023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328946" y="761463"/>
              <a:ext cx="983422" cy="990853"/>
            </a:xfrm>
            <a:custGeom>
              <a:avLst/>
              <a:gdLst/>
              <a:ahLst/>
              <a:cxnLst/>
              <a:rect r="r" b="b" t="t" l="l"/>
              <a:pathLst>
                <a:path h="990853" w="983422">
                  <a:moveTo>
                    <a:pt x="0" y="0"/>
                  </a:moveTo>
                  <a:lnTo>
                    <a:pt x="983422" y="0"/>
                  </a:lnTo>
                  <a:lnTo>
                    <a:pt x="983422" y="990853"/>
                  </a:lnTo>
                  <a:lnTo>
                    <a:pt x="0" y="99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104205" y="0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3" y="0"/>
                  </a:lnTo>
                  <a:lnTo>
                    <a:pt x="3301023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159747" y="0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3" y="0"/>
                  </a:lnTo>
                  <a:lnTo>
                    <a:pt x="3301023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353768" y="0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2" y="0"/>
                  </a:lnTo>
                  <a:lnTo>
                    <a:pt x="3301022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8668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3" y="0"/>
                  </a:lnTo>
                  <a:lnTo>
                    <a:pt x="3301023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053391" y="721861"/>
              <a:ext cx="886241" cy="899737"/>
            </a:xfrm>
            <a:custGeom>
              <a:avLst/>
              <a:gdLst/>
              <a:ahLst/>
              <a:cxnLst/>
              <a:rect r="r" b="b" t="t" l="l"/>
              <a:pathLst>
                <a:path h="899737" w="886241">
                  <a:moveTo>
                    <a:pt x="0" y="0"/>
                  </a:moveTo>
                  <a:lnTo>
                    <a:pt x="886241" y="0"/>
                  </a:lnTo>
                  <a:lnTo>
                    <a:pt x="886241" y="899737"/>
                  </a:lnTo>
                  <a:lnTo>
                    <a:pt x="0" y="899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563304" y="18668"/>
              <a:ext cx="3301023" cy="3469310"/>
            </a:xfrm>
            <a:custGeom>
              <a:avLst/>
              <a:gdLst/>
              <a:ahLst/>
              <a:cxnLst/>
              <a:rect r="r" b="b" t="t" l="l"/>
              <a:pathLst>
                <a:path h="3469310" w="3301023">
                  <a:moveTo>
                    <a:pt x="0" y="0"/>
                  </a:moveTo>
                  <a:lnTo>
                    <a:pt x="3301023" y="0"/>
                  </a:lnTo>
                  <a:lnTo>
                    <a:pt x="3301023" y="3469310"/>
                  </a:lnTo>
                  <a:lnTo>
                    <a:pt x="0" y="346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522980" y="761463"/>
              <a:ext cx="893096" cy="911322"/>
            </a:xfrm>
            <a:custGeom>
              <a:avLst/>
              <a:gdLst/>
              <a:ahLst/>
              <a:cxnLst/>
              <a:rect r="r" b="b" t="t" l="l"/>
              <a:pathLst>
                <a:path h="911322" w="893096">
                  <a:moveTo>
                    <a:pt x="0" y="0"/>
                  </a:moveTo>
                  <a:lnTo>
                    <a:pt x="893096" y="0"/>
                  </a:lnTo>
                  <a:lnTo>
                    <a:pt x="893096" y="911322"/>
                  </a:lnTo>
                  <a:lnTo>
                    <a:pt x="0" y="911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071157" y="783962"/>
              <a:ext cx="1047190" cy="901892"/>
            </a:xfrm>
            <a:custGeom>
              <a:avLst/>
              <a:gdLst/>
              <a:ahLst/>
              <a:cxnLst/>
              <a:rect r="r" b="b" t="t" l="l"/>
              <a:pathLst>
                <a:path h="901892" w="1047190">
                  <a:moveTo>
                    <a:pt x="0" y="0"/>
                  </a:moveTo>
                  <a:lnTo>
                    <a:pt x="1047190" y="0"/>
                  </a:lnTo>
                  <a:lnTo>
                    <a:pt x="1047190" y="901892"/>
                  </a:lnTo>
                  <a:lnTo>
                    <a:pt x="0" y="901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67125" y="783962"/>
              <a:ext cx="761396" cy="877920"/>
            </a:xfrm>
            <a:custGeom>
              <a:avLst/>
              <a:gdLst/>
              <a:ahLst/>
              <a:cxnLst/>
              <a:rect r="r" b="b" t="t" l="l"/>
              <a:pathLst>
                <a:path h="877920" w="761396">
                  <a:moveTo>
                    <a:pt x="0" y="0"/>
                  </a:moveTo>
                  <a:lnTo>
                    <a:pt x="761397" y="0"/>
                  </a:lnTo>
                  <a:lnTo>
                    <a:pt x="761397" y="877920"/>
                  </a:lnTo>
                  <a:lnTo>
                    <a:pt x="0" y="87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6785090" y="861774"/>
              <a:ext cx="864299" cy="959000"/>
            </a:xfrm>
            <a:custGeom>
              <a:avLst/>
              <a:gdLst/>
              <a:ahLst/>
              <a:cxnLst/>
              <a:rect r="r" b="b" t="t" l="l"/>
              <a:pathLst>
                <a:path h="959000" w="864299">
                  <a:moveTo>
                    <a:pt x="0" y="0"/>
                  </a:moveTo>
                  <a:lnTo>
                    <a:pt x="864299" y="0"/>
                  </a:lnTo>
                  <a:lnTo>
                    <a:pt x="864299" y="959001"/>
                  </a:lnTo>
                  <a:lnTo>
                    <a:pt x="0" y="959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9804654" y="942591"/>
              <a:ext cx="1010905" cy="665934"/>
            </a:xfrm>
            <a:custGeom>
              <a:avLst/>
              <a:gdLst/>
              <a:ahLst/>
              <a:cxnLst/>
              <a:rect r="r" b="b" t="t" l="l"/>
              <a:pathLst>
                <a:path h="665934" w="1010905">
                  <a:moveTo>
                    <a:pt x="0" y="0"/>
                  </a:moveTo>
                  <a:lnTo>
                    <a:pt x="1010905" y="0"/>
                  </a:lnTo>
                  <a:lnTo>
                    <a:pt x="1010905" y="665934"/>
                  </a:lnTo>
                  <a:lnTo>
                    <a:pt x="0" y="665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9917970" y="2073277"/>
              <a:ext cx="2041528" cy="666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Media Buying &amp; Monitoring 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788754" y="2055678"/>
              <a:ext cx="1917536" cy="666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Campaign Development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760828" y="2222716"/>
              <a:ext cx="2241929" cy="3322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Digital publishing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801625" y="2032993"/>
              <a:ext cx="1697772" cy="666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Strategy &amp; Concepting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2811780" y="2222716"/>
              <a:ext cx="2384998" cy="3322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Data Management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6505690" y="2240314"/>
              <a:ext cx="1206714" cy="3322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Reporting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9228557" y="2241384"/>
              <a:ext cx="1970516" cy="3322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19"/>
                </a:lnSpc>
              </a:pPr>
              <a:r>
                <a:rPr lang="en-US" sz="1392">
                  <a:solidFill>
                    <a:srgbClr val="3A393A"/>
                  </a:solidFill>
                  <a:latin typeface="Poppins 3"/>
                </a:rPr>
                <a:t>Optimalization 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6262675" y="3669683"/>
            <a:ext cx="6599059" cy="684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23"/>
              </a:lnSpc>
            </a:pPr>
            <a:r>
              <a:rPr lang="en-US" sz="4199">
                <a:solidFill>
                  <a:srgbClr val="4B494A"/>
                </a:solidFill>
                <a:latin typeface="Poppins 1"/>
              </a:rPr>
              <a:t>Lead campaign service 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5426267" y="3756730"/>
            <a:ext cx="673536" cy="597610"/>
          </a:xfrm>
          <a:custGeom>
            <a:avLst/>
            <a:gdLst/>
            <a:ahLst/>
            <a:cxnLst/>
            <a:rect r="r" b="b" t="t" l="l"/>
            <a:pathLst>
              <a:path h="597610" w="673536">
                <a:moveTo>
                  <a:pt x="0" y="0"/>
                </a:moveTo>
                <a:lnTo>
                  <a:pt x="673536" y="0"/>
                </a:lnTo>
                <a:lnTo>
                  <a:pt x="673536" y="597610"/>
                </a:lnTo>
                <a:lnTo>
                  <a:pt x="0" y="5976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" r="0" b="601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834792"/>
            <a:ext cx="7905436" cy="684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23"/>
              </a:lnSpc>
              <a:spcBef>
                <a:spcPct val="0"/>
              </a:spcBef>
            </a:pPr>
            <a:r>
              <a:rPr lang="en-US" sz="4199" u="none">
                <a:solidFill>
                  <a:srgbClr val="FFFFFF"/>
                </a:solidFill>
                <a:latin typeface="Poppins 1"/>
              </a:rPr>
              <a:t>Strategy &amp; concepting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142490"/>
            <a:ext cx="7396828" cy="5706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Lead profieling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Follow up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KPI's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Customer Segmentation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CustomerJourney Mapping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Multi Channel strategy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Funnel strategy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FFFFFF"/>
                </a:solidFill>
                <a:latin typeface="Poppins 2"/>
              </a:rPr>
              <a:t>Campaign planning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0685" y="8985533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3"/>
                </a:lnTo>
                <a:lnTo>
                  <a:pt x="0" y="76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69249" y="7163200"/>
            <a:ext cx="209333" cy="209333"/>
          </a:xfrm>
          <a:custGeom>
            <a:avLst/>
            <a:gdLst/>
            <a:ahLst/>
            <a:cxnLst/>
            <a:rect r="r" b="b" t="t" l="l"/>
            <a:pathLst>
              <a:path h="209333" w="209333">
                <a:moveTo>
                  <a:pt x="0" y="0"/>
                </a:moveTo>
                <a:lnTo>
                  <a:pt x="209333" y="0"/>
                </a:lnTo>
                <a:lnTo>
                  <a:pt x="209333" y="209333"/>
                </a:lnTo>
                <a:lnTo>
                  <a:pt x="0" y="209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69249" y="7570187"/>
            <a:ext cx="209333" cy="209333"/>
          </a:xfrm>
          <a:custGeom>
            <a:avLst/>
            <a:gdLst/>
            <a:ahLst/>
            <a:cxnLst/>
            <a:rect r="r" b="b" t="t" l="l"/>
            <a:pathLst>
              <a:path h="209333" w="209333">
                <a:moveTo>
                  <a:pt x="0" y="0"/>
                </a:moveTo>
                <a:lnTo>
                  <a:pt x="209333" y="0"/>
                </a:lnTo>
                <a:lnTo>
                  <a:pt x="209333" y="209333"/>
                </a:lnTo>
                <a:lnTo>
                  <a:pt x="0" y="209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69249" y="7974633"/>
            <a:ext cx="209333" cy="209333"/>
          </a:xfrm>
          <a:custGeom>
            <a:avLst/>
            <a:gdLst/>
            <a:ahLst/>
            <a:cxnLst/>
            <a:rect r="r" b="b" t="t" l="l"/>
            <a:pathLst>
              <a:path h="209333" w="209333">
                <a:moveTo>
                  <a:pt x="0" y="0"/>
                </a:moveTo>
                <a:lnTo>
                  <a:pt x="209333" y="0"/>
                </a:lnTo>
                <a:lnTo>
                  <a:pt x="209333" y="209333"/>
                </a:lnTo>
                <a:lnTo>
                  <a:pt x="0" y="209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69249" y="8415397"/>
            <a:ext cx="209333" cy="209333"/>
          </a:xfrm>
          <a:custGeom>
            <a:avLst/>
            <a:gdLst/>
            <a:ahLst/>
            <a:cxnLst/>
            <a:rect r="r" b="b" t="t" l="l"/>
            <a:pathLst>
              <a:path h="209333" w="209333">
                <a:moveTo>
                  <a:pt x="0" y="0"/>
                </a:moveTo>
                <a:lnTo>
                  <a:pt x="209333" y="0"/>
                </a:lnTo>
                <a:lnTo>
                  <a:pt x="209333" y="209333"/>
                </a:lnTo>
                <a:lnTo>
                  <a:pt x="0" y="209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69249" y="8819843"/>
            <a:ext cx="209333" cy="209333"/>
          </a:xfrm>
          <a:custGeom>
            <a:avLst/>
            <a:gdLst/>
            <a:ahLst/>
            <a:cxnLst/>
            <a:rect r="r" b="b" t="t" l="l"/>
            <a:pathLst>
              <a:path h="209333" w="209333">
                <a:moveTo>
                  <a:pt x="0" y="0"/>
                </a:moveTo>
                <a:lnTo>
                  <a:pt x="209333" y="0"/>
                </a:lnTo>
                <a:lnTo>
                  <a:pt x="209333" y="209333"/>
                </a:lnTo>
                <a:lnTo>
                  <a:pt x="0" y="209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915463"/>
            <a:ext cx="5647906" cy="569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Strategy &amp; concept 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Best practise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Technology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Psychology and Behavioral Science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Inspiration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UX design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Copywriting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 u="none">
                <a:solidFill>
                  <a:srgbClr val="4B494A"/>
                </a:solidFill>
                <a:latin typeface="Poppins Light"/>
              </a:rPr>
              <a:t>HTML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6202103">
            <a:off x="5624167" y="4863685"/>
            <a:ext cx="1334022" cy="1870846"/>
          </a:xfrm>
          <a:custGeom>
            <a:avLst/>
            <a:gdLst/>
            <a:ahLst/>
            <a:cxnLst/>
            <a:rect r="r" b="b" t="t" l="l"/>
            <a:pathLst>
              <a:path h="1870846" w="1334022">
                <a:moveTo>
                  <a:pt x="0" y="0"/>
                </a:moveTo>
                <a:lnTo>
                  <a:pt x="1334022" y="0"/>
                </a:lnTo>
                <a:lnTo>
                  <a:pt x="1334022" y="1870846"/>
                </a:lnTo>
                <a:lnTo>
                  <a:pt x="0" y="18708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4119" y="884093"/>
            <a:ext cx="7905436" cy="618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36"/>
              </a:lnSpc>
              <a:spcBef>
                <a:spcPct val="0"/>
              </a:spcBef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Campaign development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803551" y="7115170"/>
            <a:ext cx="2405574" cy="30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8"/>
              </a:lnSpc>
            </a:pPr>
            <a:r>
              <a:rPr lang="en-US" sz="2048">
                <a:solidFill>
                  <a:srgbClr val="4B494A"/>
                </a:solidFill>
                <a:latin typeface="Poppins Light"/>
              </a:rPr>
              <a:t>Advertisements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03551" y="7520698"/>
            <a:ext cx="990969" cy="30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8"/>
              </a:lnSpc>
            </a:pPr>
            <a:r>
              <a:rPr lang="en-US" sz="2048">
                <a:solidFill>
                  <a:srgbClr val="4B494A"/>
                </a:solidFill>
                <a:latin typeface="Poppins Light"/>
              </a:rPr>
              <a:t>Emails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03551" y="7927891"/>
            <a:ext cx="1602620" cy="30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8"/>
              </a:lnSpc>
            </a:pPr>
            <a:r>
              <a:rPr lang="en-US" sz="2048">
                <a:solidFill>
                  <a:srgbClr val="4B494A"/>
                </a:solidFill>
                <a:latin typeface="Poppins Light"/>
              </a:rPr>
              <a:t>Prelanders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03551" y="8367366"/>
            <a:ext cx="1819595" cy="30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8"/>
              </a:lnSpc>
            </a:pPr>
            <a:r>
              <a:rPr lang="en-US" sz="2048">
                <a:solidFill>
                  <a:srgbClr val="4B494A"/>
                </a:solidFill>
                <a:latin typeface="Poppins Light"/>
              </a:rPr>
              <a:t>Lead pages 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803551" y="8780959"/>
            <a:ext cx="2643572" cy="30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8"/>
              </a:lnSpc>
            </a:pPr>
            <a:r>
              <a:rPr lang="en-US" sz="2048">
                <a:solidFill>
                  <a:srgbClr val="4B494A"/>
                </a:solidFill>
                <a:latin typeface="Poppins Light"/>
              </a:rPr>
              <a:t>Thank you pages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113794" y="-465352"/>
            <a:ext cx="3911090" cy="2372013"/>
          </a:xfrm>
          <a:custGeom>
            <a:avLst/>
            <a:gdLst/>
            <a:ahLst/>
            <a:cxnLst/>
            <a:rect r="r" b="b" t="t" l="l"/>
            <a:pathLst>
              <a:path h="2372013" w="3911090">
                <a:moveTo>
                  <a:pt x="0" y="0"/>
                </a:moveTo>
                <a:lnTo>
                  <a:pt x="3911090" y="0"/>
                </a:lnTo>
                <a:lnTo>
                  <a:pt x="3911090" y="2372013"/>
                </a:lnTo>
                <a:lnTo>
                  <a:pt x="0" y="237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13794" y="1249632"/>
            <a:ext cx="3659302" cy="2508779"/>
          </a:xfrm>
          <a:custGeom>
            <a:avLst/>
            <a:gdLst/>
            <a:ahLst/>
            <a:cxnLst/>
            <a:rect r="r" b="b" t="t" l="l"/>
            <a:pathLst>
              <a:path h="2508779" w="3659302">
                <a:moveTo>
                  <a:pt x="0" y="0"/>
                </a:moveTo>
                <a:lnTo>
                  <a:pt x="3659302" y="0"/>
                </a:lnTo>
                <a:lnTo>
                  <a:pt x="3659302" y="2508779"/>
                </a:lnTo>
                <a:lnTo>
                  <a:pt x="0" y="25087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081751" y="8464060"/>
            <a:ext cx="7321911" cy="1785488"/>
          </a:xfrm>
          <a:custGeom>
            <a:avLst/>
            <a:gdLst/>
            <a:ahLst/>
            <a:cxnLst/>
            <a:rect r="r" b="b" t="t" l="l"/>
            <a:pathLst>
              <a:path h="1785488" w="7321911">
                <a:moveTo>
                  <a:pt x="0" y="0"/>
                </a:moveTo>
                <a:lnTo>
                  <a:pt x="7321911" y="0"/>
                </a:lnTo>
                <a:lnTo>
                  <a:pt x="7321911" y="1785488"/>
                </a:lnTo>
                <a:lnTo>
                  <a:pt x="0" y="178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5307" r="0" b="-136037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113794" y="3529171"/>
            <a:ext cx="3830780" cy="2060396"/>
          </a:xfrm>
          <a:custGeom>
            <a:avLst/>
            <a:gdLst/>
            <a:ahLst/>
            <a:cxnLst/>
            <a:rect r="r" b="b" t="t" l="l"/>
            <a:pathLst>
              <a:path h="2060396" w="3830780">
                <a:moveTo>
                  <a:pt x="0" y="0"/>
                </a:moveTo>
                <a:lnTo>
                  <a:pt x="3830779" y="0"/>
                </a:lnTo>
                <a:lnTo>
                  <a:pt x="3830779" y="2060396"/>
                </a:lnTo>
                <a:lnTo>
                  <a:pt x="0" y="2060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0795" r="0" b="-20795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773096" y="4514907"/>
            <a:ext cx="4208015" cy="2243181"/>
          </a:xfrm>
          <a:custGeom>
            <a:avLst/>
            <a:gdLst/>
            <a:ahLst/>
            <a:cxnLst/>
            <a:rect r="r" b="b" t="t" l="l"/>
            <a:pathLst>
              <a:path h="2243181" w="4208015">
                <a:moveTo>
                  <a:pt x="0" y="0"/>
                </a:moveTo>
                <a:lnTo>
                  <a:pt x="4208015" y="0"/>
                </a:lnTo>
                <a:lnTo>
                  <a:pt x="4208015" y="2243181"/>
                </a:lnTo>
                <a:lnTo>
                  <a:pt x="0" y="2243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046" t="-211126" r="0" b="-91961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736556" y="0"/>
            <a:ext cx="3919824" cy="3549943"/>
          </a:xfrm>
          <a:custGeom>
            <a:avLst/>
            <a:gdLst/>
            <a:ahLst/>
            <a:cxnLst/>
            <a:rect r="r" b="b" t="t" l="l"/>
            <a:pathLst>
              <a:path h="3549943" w="3919824">
                <a:moveTo>
                  <a:pt x="0" y="0"/>
                </a:moveTo>
                <a:lnTo>
                  <a:pt x="3919825" y="0"/>
                </a:lnTo>
                <a:lnTo>
                  <a:pt x="3919825" y="3549943"/>
                </a:lnTo>
                <a:lnTo>
                  <a:pt x="0" y="35499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25665" r="0" b="-20766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773096" y="3123510"/>
            <a:ext cx="3514904" cy="1438901"/>
          </a:xfrm>
          <a:custGeom>
            <a:avLst/>
            <a:gdLst/>
            <a:ahLst/>
            <a:cxnLst/>
            <a:rect r="r" b="b" t="t" l="l"/>
            <a:pathLst>
              <a:path h="1438901" w="3514904">
                <a:moveTo>
                  <a:pt x="0" y="0"/>
                </a:moveTo>
                <a:lnTo>
                  <a:pt x="3514904" y="0"/>
                </a:lnTo>
                <a:lnTo>
                  <a:pt x="3514904" y="1438901"/>
                </a:lnTo>
                <a:lnTo>
                  <a:pt x="0" y="14389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648" t="0" r="-26240" b="-297043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069451" y="5606234"/>
            <a:ext cx="3875122" cy="2962492"/>
          </a:xfrm>
          <a:custGeom>
            <a:avLst/>
            <a:gdLst/>
            <a:ahLst/>
            <a:cxnLst/>
            <a:rect r="r" b="b" t="t" l="l"/>
            <a:pathLst>
              <a:path h="2962492" w="3875122">
                <a:moveTo>
                  <a:pt x="0" y="0"/>
                </a:moveTo>
                <a:lnTo>
                  <a:pt x="3875122" y="0"/>
                </a:lnTo>
                <a:lnTo>
                  <a:pt x="3875122" y="2962493"/>
                </a:lnTo>
                <a:lnTo>
                  <a:pt x="0" y="2962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35544" r="0" b="-2800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468168" y="6677267"/>
            <a:ext cx="3935494" cy="1786793"/>
          </a:xfrm>
          <a:custGeom>
            <a:avLst/>
            <a:gdLst/>
            <a:ahLst/>
            <a:cxnLst/>
            <a:rect r="r" b="b" t="t" l="l"/>
            <a:pathLst>
              <a:path h="1786793" w="3935494">
                <a:moveTo>
                  <a:pt x="0" y="0"/>
                </a:moveTo>
                <a:lnTo>
                  <a:pt x="3935494" y="0"/>
                </a:lnTo>
                <a:lnTo>
                  <a:pt x="3935494" y="1786793"/>
                </a:lnTo>
                <a:lnTo>
                  <a:pt x="0" y="1786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0892" t="-16477" r="-7513" b="-9178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4046" y="8491007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3"/>
                </a:lnTo>
                <a:lnTo>
                  <a:pt x="0" y="76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159080" y="3739447"/>
            <a:ext cx="3390666" cy="3390652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701803" y="3914104"/>
            <a:ext cx="275901" cy="275901"/>
          </a:xfrm>
          <a:custGeom>
            <a:avLst/>
            <a:gdLst/>
            <a:ahLst/>
            <a:cxnLst/>
            <a:rect r="r" b="b" t="t" l="l"/>
            <a:pathLst>
              <a:path h="275901" w="275901">
                <a:moveTo>
                  <a:pt x="0" y="0"/>
                </a:moveTo>
                <a:lnTo>
                  <a:pt x="275901" y="0"/>
                </a:lnTo>
                <a:lnTo>
                  <a:pt x="275901" y="275901"/>
                </a:lnTo>
                <a:lnTo>
                  <a:pt x="0" y="275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233994">
            <a:off x="13382038" y="6974317"/>
            <a:ext cx="783281" cy="995471"/>
          </a:xfrm>
          <a:custGeom>
            <a:avLst/>
            <a:gdLst/>
            <a:ahLst/>
            <a:cxnLst/>
            <a:rect r="r" b="b" t="t" l="l"/>
            <a:pathLst>
              <a:path h="995471" w="783281">
                <a:moveTo>
                  <a:pt x="0" y="0"/>
                </a:moveTo>
                <a:lnTo>
                  <a:pt x="783281" y="0"/>
                </a:lnTo>
                <a:lnTo>
                  <a:pt x="783281" y="995471"/>
                </a:lnTo>
                <a:lnTo>
                  <a:pt x="0" y="995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5436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195880" y="6088728"/>
            <a:ext cx="275901" cy="275901"/>
          </a:xfrm>
          <a:custGeom>
            <a:avLst/>
            <a:gdLst/>
            <a:ahLst/>
            <a:cxnLst/>
            <a:rect r="r" b="b" t="t" l="l"/>
            <a:pathLst>
              <a:path h="275901" w="275901">
                <a:moveTo>
                  <a:pt x="0" y="0"/>
                </a:moveTo>
                <a:lnTo>
                  <a:pt x="275901" y="0"/>
                </a:lnTo>
                <a:lnTo>
                  <a:pt x="275901" y="275902"/>
                </a:lnTo>
                <a:lnTo>
                  <a:pt x="0" y="27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13287" y="4033631"/>
            <a:ext cx="275901" cy="275901"/>
          </a:xfrm>
          <a:custGeom>
            <a:avLst/>
            <a:gdLst/>
            <a:ahLst/>
            <a:cxnLst/>
            <a:rect r="r" b="b" t="t" l="l"/>
            <a:pathLst>
              <a:path h="275901" w="275901">
                <a:moveTo>
                  <a:pt x="0" y="0"/>
                </a:moveTo>
                <a:lnTo>
                  <a:pt x="275901" y="0"/>
                </a:lnTo>
                <a:lnTo>
                  <a:pt x="275901" y="275901"/>
                </a:lnTo>
                <a:lnTo>
                  <a:pt x="0" y="275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51238" y="6486771"/>
            <a:ext cx="275901" cy="275901"/>
          </a:xfrm>
          <a:custGeom>
            <a:avLst/>
            <a:gdLst/>
            <a:ahLst/>
            <a:cxnLst/>
            <a:rect r="r" b="b" t="t" l="l"/>
            <a:pathLst>
              <a:path h="275901" w="275901">
                <a:moveTo>
                  <a:pt x="0" y="0"/>
                </a:moveTo>
                <a:lnTo>
                  <a:pt x="275901" y="0"/>
                </a:lnTo>
                <a:lnTo>
                  <a:pt x="275901" y="275901"/>
                </a:lnTo>
                <a:lnTo>
                  <a:pt x="0" y="2759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231287">
            <a:off x="13544456" y="2932452"/>
            <a:ext cx="783281" cy="995471"/>
          </a:xfrm>
          <a:custGeom>
            <a:avLst/>
            <a:gdLst/>
            <a:ahLst/>
            <a:cxnLst/>
            <a:rect r="r" b="b" t="t" l="l"/>
            <a:pathLst>
              <a:path h="995471" w="783281">
                <a:moveTo>
                  <a:pt x="0" y="0"/>
                </a:moveTo>
                <a:lnTo>
                  <a:pt x="783281" y="0"/>
                </a:lnTo>
                <a:lnTo>
                  <a:pt x="783281" y="995472"/>
                </a:lnTo>
                <a:lnTo>
                  <a:pt x="0" y="995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5436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42177" y="2607670"/>
            <a:ext cx="742735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7"/>
              </a:lnSpc>
              <a:spcBef>
                <a:spcPct val="0"/>
              </a:spcBef>
            </a:pPr>
            <a:r>
              <a:rPr lang="en-US" sz="2647">
                <a:solidFill>
                  <a:srgbClr val="4B494A"/>
                </a:solidFill>
                <a:latin typeface="Poppins 3"/>
              </a:rPr>
              <a:t>Reach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981075"/>
            <a:ext cx="8323273" cy="618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36"/>
              </a:lnSpc>
              <a:spcBef>
                <a:spcPct val="0"/>
              </a:spcBef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Media Buying and monitoring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50734" y="3965011"/>
            <a:ext cx="1721047" cy="28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69"/>
              </a:lnSpc>
            </a:pPr>
            <a:r>
              <a:rPr lang="en-US" sz="1974">
                <a:solidFill>
                  <a:srgbClr val="4B494A"/>
                </a:solidFill>
                <a:latin typeface="Poppins Light"/>
              </a:rPr>
              <a:t>Online Reach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27139" y="3976533"/>
            <a:ext cx="1714071" cy="31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69"/>
              </a:lnSpc>
            </a:pPr>
            <a:r>
              <a:rPr lang="en-US" sz="1974">
                <a:solidFill>
                  <a:srgbClr val="4B494A"/>
                </a:solidFill>
                <a:latin typeface="Poppins 2"/>
              </a:rPr>
              <a:t>OnlineTraffic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367841" y="6458248"/>
            <a:ext cx="1667894" cy="28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69"/>
              </a:lnSpc>
            </a:pPr>
            <a:r>
              <a:rPr lang="en-US" sz="1974">
                <a:solidFill>
                  <a:srgbClr val="4B494A"/>
                </a:solidFill>
                <a:latin typeface="Poppins Light"/>
              </a:rPr>
              <a:t>Online Leads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67951" y="6098253"/>
            <a:ext cx="1591129" cy="28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69"/>
              </a:lnSpc>
            </a:pPr>
            <a:r>
              <a:rPr lang="en-US" sz="1974">
                <a:solidFill>
                  <a:srgbClr val="4B494A"/>
                </a:solidFill>
                <a:latin typeface="Poppins Light"/>
              </a:rPr>
              <a:t>Online Sales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28700" y="3324897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2" y="0"/>
                </a:lnTo>
                <a:lnTo>
                  <a:pt x="1222952" y="1285299"/>
                </a:lnTo>
                <a:lnTo>
                  <a:pt x="0" y="1285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38996" y="3726523"/>
            <a:ext cx="889071" cy="41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6"/>
              </a:lnSpc>
            </a:pPr>
            <a:r>
              <a:rPr lang="en-US" sz="1177">
                <a:solidFill>
                  <a:srgbClr val="000000"/>
                </a:solidFill>
                <a:latin typeface="Poppins 2"/>
              </a:rPr>
              <a:t>Display Advertising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280802" y="3324897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2" y="0"/>
                </a:lnTo>
                <a:lnTo>
                  <a:pt x="1222952" y="1285299"/>
                </a:lnTo>
                <a:lnTo>
                  <a:pt x="0" y="1285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447742" y="3696465"/>
            <a:ext cx="889071" cy="41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6"/>
              </a:lnSpc>
            </a:pPr>
            <a:r>
              <a:rPr lang="en-US" sz="1177">
                <a:solidFill>
                  <a:srgbClr val="000000"/>
                </a:solidFill>
                <a:latin typeface="Poppins 2"/>
              </a:rPr>
              <a:t>Native </a:t>
            </a:r>
            <a:r>
              <a:rPr lang="en-US" sz="1177">
                <a:solidFill>
                  <a:srgbClr val="000000"/>
                </a:solidFill>
                <a:latin typeface="Poppins 2"/>
              </a:rPr>
              <a:t>Advertising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3532904" y="3324897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2" y="0"/>
                </a:lnTo>
                <a:lnTo>
                  <a:pt x="1222952" y="1285299"/>
                </a:lnTo>
                <a:lnTo>
                  <a:pt x="0" y="1285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692574" y="3607747"/>
            <a:ext cx="889071" cy="62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6"/>
              </a:lnSpc>
            </a:pPr>
            <a:r>
              <a:rPr lang="en-US" sz="1177">
                <a:solidFill>
                  <a:srgbClr val="000000"/>
                </a:solidFill>
                <a:latin typeface="Poppins 2"/>
              </a:rPr>
              <a:t>Social Media Advertising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4784431" y="3298835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1" y="0"/>
                </a:lnTo>
                <a:lnTo>
                  <a:pt x="1222951" y="1285299"/>
                </a:lnTo>
                <a:lnTo>
                  <a:pt x="0" y="1285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951371" y="3715301"/>
            <a:ext cx="889071" cy="41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6"/>
              </a:lnSpc>
            </a:pPr>
            <a:r>
              <a:rPr lang="en-US" sz="1177">
                <a:solidFill>
                  <a:srgbClr val="000000"/>
                </a:solidFill>
                <a:latin typeface="Poppins 2"/>
              </a:rPr>
              <a:t>E-mail Marketing 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6036533" y="3298835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1" y="0"/>
                </a:lnTo>
                <a:lnTo>
                  <a:pt x="1222951" y="1285299"/>
                </a:lnTo>
                <a:lnTo>
                  <a:pt x="0" y="1285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6203473" y="3696465"/>
            <a:ext cx="889071" cy="41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6"/>
              </a:lnSpc>
            </a:pPr>
            <a:r>
              <a:rPr lang="en-US" sz="1177">
                <a:solidFill>
                  <a:srgbClr val="000000"/>
                </a:solidFill>
                <a:latin typeface="Poppins 2"/>
              </a:rPr>
              <a:t>Affiliate Marketing 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7288635" y="3298835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1" y="0"/>
                </a:lnTo>
                <a:lnTo>
                  <a:pt x="1222951" y="1285299"/>
                </a:lnTo>
                <a:lnTo>
                  <a:pt x="0" y="1285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7446522" y="3743986"/>
            <a:ext cx="880036" cy="38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561"/>
              </a:lnSpc>
              <a:spcBef>
                <a:spcPct val="0"/>
              </a:spcBef>
            </a:pPr>
            <a:r>
              <a:rPr lang="en-US" sz="1077" u="none">
                <a:solidFill>
                  <a:srgbClr val="000000"/>
                </a:solidFill>
                <a:latin typeface="Poppins 2"/>
              </a:rPr>
              <a:t>Marketplace advertising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42177" y="4837427"/>
            <a:ext cx="3582144" cy="2584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9"/>
              </a:lnSpc>
            </a:pPr>
            <a:r>
              <a:rPr lang="en-US" sz="2347">
                <a:solidFill>
                  <a:srgbClr val="4B494A"/>
                </a:solidFill>
                <a:latin typeface="Poppins 3"/>
              </a:rPr>
              <a:t>KPI dashboarding</a:t>
            </a:r>
          </a:p>
          <a:p>
            <a:pPr algn="l" marL="431802" indent="-215901" lvl="1">
              <a:lnSpc>
                <a:spcPts val="5000"/>
              </a:lnSpc>
              <a:buFont typeface="Arial"/>
              <a:buChar char="•"/>
            </a:pPr>
            <a:r>
              <a:rPr lang="en-US" sz="2000" u="none">
                <a:solidFill>
                  <a:srgbClr val="4B494A"/>
                </a:solidFill>
                <a:latin typeface="Poppins 2"/>
              </a:rPr>
              <a:t>Real-time insights results</a:t>
            </a:r>
          </a:p>
          <a:p>
            <a:pPr algn="l" marL="431802" indent="-215901" lvl="1">
              <a:lnSpc>
                <a:spcPts val="5000"/>
              </a:lnSpc>
              <a:buFont typeface="Arial"/>
              <a:buChar char="•"/>
            </a:pPr>
            <a:r>
              <a:rPr lang="en-US" sz="2000" u="none">
                <a:solidFill>
                  <a:srgbClr val="4B494A"/>
                </a:solidFill>
                <a:latin typeface="Poppins 2"/>
              </a:rPr>
              <a:t>Continuous monitoring </a:t>
            </a:r>
          </a:p>
          <a:p>
            <a:pPr algn="l" marL="431802" indent="-215901" lvl="1">
              <a:lnSpc>
                <a:spcPts val="5000"/>
              </a:lnSpc>
              <a:buFont typeface="Arial"/>
              <a:buChar char="•"/>
            </a:pPr>
            <a:r>
              <a:rPr lang="en-US" sz="2000" u="none">
                <a:solidFill>
                  <a:srgbClr val="4B494A"/>
                </a:solidFill>
                <a:latin typeface="Poppins 2"/>
              </a:rPr>
              <a:t>Take immediate steps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8556219" y="3282779"/>
            <a:ext cx="1222952" cy="1285298"/>
          </a:xfrm>
          <a:custGeom>
            <a:avLst/>
            <a:gdLst/>
            <a:ahLst/>
            <a:cxnLst/>
            <a:rect r="r" b="b" t="t" l="l"/>
            <a:pathLst>
              <a:path h="1285298" w="1222952">
                <a:moveTo>
                  <a:pt x="0" y="0"/>
                </a:moveTo>
                <a:lnTo>
                  <a:pt x="1222951" y="0"/>
                </a:lnTo>
                <a:lnTo>
                  <a:pt x="1222951" y="1285298"/>
                </a:lnTo>
                <a:lnTo>
                  <a:pt x="0" y="1285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8714106" y="3727929"/>
            <a:ext cx="880036" cy="38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561"/>
              </a:lnSpc>
              <a:spcBef>
                <a:spcPct val="0"/>
              </a:spcBef>
            </a:pPr>
            <a:r>
              <a:rPr lang="en-US" sz="1077">
                <a:solidFill>
                  <a:srgbClr val="000000"/>
                </a:solidFill>
                <a:latin typeface="Poppins 2"/>
              </a:rPr>
              <a:t>Owned media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9014477"/>
            <a:ext cx="1918232" cy="767293"/>
          </a:xfrm>
          <a:custGeom>
            <a:avLst/>
            <a:gdLst/>
            <a:ahLst/>
            <a:cxnLst/>
            <a:rect r="r" b="b" t="t" l="l"/>
            <a:pathLst>
              <a:path h="767293" w="1918232">
                <a:moveTo>
                  <a:pt x="0" y="0"/>
                </a:moveTo>
                <a:lnTo>
                  <a:pt x="1918232" y="0"/>
                </a:lnTo>
                <a:lnTo>
                  <a:pt x="1918232" y="767293"/>
                </a:lnTo>
                <a:lnTo>
                  <a:pt x="0" y="76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9612" y="2079826"/>
            <a:ext cx="7354749" cy="208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Lead portal </a:t>
            </a:r>
          </a:p>
          <a:p>
            <a:pPr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Dedicated projectmanager </a:t>
            </a:r>
          </a:p>
          <a:p>
            <a:pPr algn="l" marL="496571" indent="-248285" lvl="1">
              <a:lnSpc>
                <a:spcPts val="5750"/>
              </a:lnSpc>
              <a:buFont typeface="Arial"/>
              <a:buChar char="•"/>
            </a:pPr>
            <a:r>
              <a:rPr lang="en-US" sz="2300">
                <a:solidFill>
                  <a:srgbClr val="4B494A"/>
                </a:solidFill>
                <a:latin typeface="Poppins 2"/>
              </a:rPr>
              <a:t>Reporting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946932" y="3390518"/>
            <a:ext cx="9435691" cy="5623959"/>
          </a:xfrm>
          <a:custGeom>
            <a:avLst/>
            <a:gdLst/>
            <a:ahLst/>
            <a:cxnLst/>
            <a:rect r="r" b="b" t="t" l="l"/>
            <a:pathLst>
              <a:path h="5623959" w="9435691">
                <a:moveTo>
                  <a:pt x="0" y="0"/>
                </a:moveTo>
                <a:lnTo>
                  <a:pt x="9435691" y="0"/>
                </a:lnTo>
                <a:lnTo>
                  <a:pt x="9435691" y="5623959"/>
                </a:lnTo>
                <a:lnTo>
                  <a:pt x="0" y="5623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955" r="0" b="-196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52459" y="0"/>
            <a:ext cx="6835541" cy="10253312"/>
          </a:xfrm>
          <a:custGeom>
            <a:avLst/>
            <a:gdLst/>
            <a:ahLst/>
            <a:cxnLst/>
            <a:rect r="r" b="b" t="t" l="l"/>
            <a:pathLst>
              <a:path h="10253312" w="6835541">
                <a:moveTo>
                  <a:pt x="0" y="0"/>
                </a:moveTo>
                <a:lnTo>
                  <a:pt x="6835541" y="0"/>
                </a:lnTo>
                <a:lnTo>
                  <a:pt x="6835541" y="10253312"/>
                </a:lnTo>
                <a:lnTo>
                  <a:pt x="0" y="1025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871445"/>
            <a:ext cx="9729506" cy="618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36"/>
              </a:lnSpc>
              <a:spcBef>
                <a:spcPct val="0"/>
              </a:spcBef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Datamanagement &amp; Reporting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DAFmcLl85cI</dc:identifier>
  <dcterms:modified xsi:type="dcterms:W3CDTF">2011-08-01T06:04:30Z</dcterms:modified>
  <cp:revision>1</cp:revision>
  <dc:title>Presentation Sendt 2 </dc:title>
</cp:coreProperties>
</file>