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0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 Light" charset="1" panose="02000000000000000000"/>
      <p:regular r:id="rId10"/>
    </p:embeddedFont>
    <p:embeddedFont>
      <p:font typeface="Poppins Light Bold" charset="1" panose="02000000000000000000"/>
      <p:regular r:id="rId11"/>
    </p:embeddedFont>
    <p:embeddedFont>
      <p:font typeface="Poppins Medium" charset="1" panose="02000000000000000000"/>
      <p:regular r:id="rId12"/>
    </p:embeddedFont>
    <p:embeddedFont>
      <p:font typeface="Poppins Medium Bold" charset="1" panose="02000000000000000000"/>
      <p:regular r:id="rId13"/>
    </p:embeddedFont>
    <p:embeddedFont>
      <p:font typeface="Poppins 1" charset="1" panose="00000A00000000000000"/>
      <p:regular r:id="rId14"/>
    </p:embeddedFont>
    <p:embeddedFont>
      <p:font typeface="Poppins 4" charset="1" panose="00000800000000000000"/>
      <p:regular r:id="rId15"/>
    </p:embeddedFont>
    <p:embeddedFont>
      <p:font typeface="Poppins 2" charset="1" panose="00000400000000000000"/>
      <p:regular r:id="rId16"/>
    </p:embeddedFont>
    <p:embeddedFont>
      <p:font typeface="Poppins 3" charset="1" panose="000004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notesMasters/notesMaster1.xml" Type="http://schemas.openxmlformats.org/officeDocument/2006/relationships/notesMaster"/><Relationship Id="rId31" Target="theme/theme2.xml" Type="http://schemas.openxmlformats.org/officeDocument/2006/relationships/theme"/><Relationship Id="rId32" Target="notesSlides/notesSlide1.xml" Type="http://schemas.openxmlformats.org/officeDocument/2006/relationships/notesSlide"/><Relationship Id="rId33" Target="notesSlides/notesSlide2.xml" Type="http://schemas.openxmlformats.org/officeDocument/2006/relationships/notesSlide"/><Relationship Id="rId34" Target="notesSlides/notesSlide3.xml" Type="http://schemas.openxmlformats.org/officeDocument/2006/relationships/notesSlide"/><Relationship Id="rId35" Target="notesSlides/notesSlide4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Meer leads </a:t>
            </a:r>
          </a:p>
          <a:p>
            <a:r>
              <a:rPr lang="en-US"/>
              <a:t>Lagere conversiekosten</a:t>
            </a:r>
          </a:p>
          <a:p>
            <a:r>
              <a:rPr lang="en-US"/>
              <a:t>standaard 3 reden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Iedereen toevoegen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Traffic kanalen toevoegen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automerken toevoegen </a:t>
            </a:r>
          </a:p>
          <a:p>
            <a:r>
              <a:rPr lang="en-US"/>
              <a:t>Beter horen</a:t>
            </a:r>
          </a:p>
          <a:p>
            <a:r>
              <a:rPr lang="en-US"/>
              <a:t>Schonenberg - andere merken toevoegen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jpeg" Type="http://schemas.openxmlformats.org/officeDocument/2006/relationships/image"/><Relationship Id="rId12" Target="../media/image11.jpeg" Type="http://schemas.openxmlformats.org/officeDocument/2006/relationships/image"/><Relationship Id="rId13" Target="../media/image12.jpeg" Type="http://schemas.openxmlformats.org/officeDocument/2006/relationships/image"/><Relationship Id="rId14" Target="../media/image13.jpeg" Type="http://schemas.openxmlformats.org/officeDocument/2006/relationships/image"/><Relationship Id="rId15" Target="../media/image14.jpeg" Type="http://schemas.openxmlformats.org/officeDocument/2006/relationships/image"/><Relationship Id="rId16" Target="../media/image15.jpeg" Type="http://schemas.openxmlformats.org/officeDocument/2006/relationships/image"/><Relationship Id="rId17" Target="../media/image16.jpeg" Type="http://schemas.openxmlformats.org/officeDocument/2006/relationships/image"/><Relationship Id="rId18" Target="../media/image17.jpeg" Type="http://schemas.openxmlformats.org/officeDocument/2006/relationships/image"/><Relationship Id="rId19" Target="../media/image18.jpeg" Type="http://schemas.openxmlformats.org/officeDocument/2006/relationships/image"/><Relationship Id="rId2" Target="../media/image1.png" Type="http://schemas.openxmlformats.org/officeDocument/2006/relationships/image"/><Relationship Id="rId20" Target="../media/image19.jpeg" Type="http://schemas.openxmlformats.org/officeDocument/2006/relationships/image"/><Relationship Id="rId21" Target="../media/image20.jpeg" Type="http://schemas.openxmlformats.org/officeDocument/2006/relationships/image"/><Relationship Id="rId22" Target="../media/image21.jpeg" Type="http://schemas.openxmlformats.org/officeDocument/2006/relationships/image"/><Relationship Id="rId23" Target="../media/image22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svg" Type="http://schemas.openxmlformats.org/officeDocument/2006/relationships/image"/><Relationship Id="rId11" Target="../media/image82.png" Type="http://schemas.openxmlformats.org/officeDocument/2006/relationships/image"/><Relationship Id="rId12" Target="../media/image83.svg" Type="http://schemas.openxmlformats.org/officeDocument/2006/relationships/image"/><Relationship Id="rId13" Target="../media/image84.png" Type="http://schemas.openxmlformats.org/officeDocument/2006/relationships/image"/><Relationship Id="rId14" Target="../media/image85.svg" Type="http://schemas.openxmlformats.org/officeDocument/2006/relationships/image"/><Relationship Id="rId15" Target="../media/image86.png" Type="http://schemas.openxmlformats.org/officeDocument/2006/relationships/image"/><Relationship Id="rId16" Target="../media/image87.svg" Type="http://schemas.openxmlformats.org/officeDocument/2006/relationships/image"/><Relationship Id="rId17" Target="../media/image88.png" Type="http://schemas.openxmlformats.org/officeDocument/2006/relationships/image"/><Relationship Id="rId18" Target="../media/image89.svg" Type="http://schemas.openxmlformats.org/officeDocument/2006/relationships/image"/><Relationship Id="rId19" Target="../media/image1.png" Type="http://schemas.openxmlformats.org/officeDocument/2006/relationships/image"/><Relationship Id="rId2" Target="../media/image57.png" Type="http://schemas.openxmlformats.org/officeDocument/2006/relationships/image"/><Relationship Id="rId3" Target="../media/image74.png" Type="http://schemas.openxmlformats.org/officeDocument/2006/relationships/image"/><Relationship Id="rId4" Target="../media/image75.svg" Type="http://schemas.openxmlformats.org/officeDocument/2006/relationships/image"/><Relationship Id="rId5" Target="../media/image76.png" Type="http://schemas.openxmlformats.org/officeDocument/2006/relationships/image"/><Relationship Id="rId6" Target="../media/image77.svg" Type="http://schemas.openxmlformats.org/officeDocument/2006/relationships/image"/><Relationship Id="rId7" Target="../media/image78.png" Type="http://schemas.openxmlformats.org/officeDocument/2006/relationships/image"/><Relationship Id="rId8" Target="../media/image79.sv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0.png" Type="http://schemas.openxmlformats.org/officeDocument/2006/relationships/image"/><Relationship Id="rId4" Target="../media/image91.png" Type="http://schemas.openxmlformats.org/officeDocument/2006/relationships/image"/><Relationship Id="rId5" Target="../media/image92.png" Type="http://schemas.openxmlformats.org/officeDocument/2006/relationships/image"/><Relationship Id="rId6" Target="../media/image9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4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25.png" Type="http://schemas.openxmlformats.org/officeDocument/2006/relationships/image"/><Relationship Id="rId4" Target="../media/image1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34.jpe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39.jpe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1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Relationship Id="rId7" Target="../media/image1.pn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1.pn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jpeg" Type="http://schemas.openxmlformats.org/officeDocument/2006/relationships/image"/><Relationship Id="rId11" Target="../media/image64.png" Type="http://schemas.openxmlformats.org/officeDocument/2006/relationships/image"/><Relationship Id="rId12" Target="../media/image65.svg" Type="http://schemas.openxmlformats.org/officeDocument/2006/relationships/image"/><Relationship Id="rId13" Target="../media/image66.png" Type="http://schemas.openxmlformats.org/officeDocument/2006/relationships/image"/><Relationship Id="rId14" Target="../media/image67.png" Type="http://schemas.openxmlformats.org/officeDocument/2006/relationships/image"/><Relationship Id="rId15" Target="../media/image68.png" Type="http://schemas.openxmlformats.org/officeDocument/2006/relationships/image"/><Relationship Id="rId16" Target="../media/image69.jpeg" Type="http://schemas.openxmlformats.org/officeDocument/2006/relationships/image"/><Relationship Id="rId17" Target="../media/image70.png" Type="http://schemas.openxmlformats.org/officeDocument/2006/relationships/image"/><Relationship Id="rId18" Target="../media/image71.png" Type="http://schemas.openxmlformats.org/officeDocument/2006/relationships/image"/><Relationship Id="rId19" Target="../media/image72.pn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73.png" Type="http://schemas.openxmlformats.org/officeDocument/2006/relationships/image"/><Relationship Id="rId21" Target="../media/image1.png" Type="http://schemas.openxmlformats.org/officeDocument/2006/relationships/image"/><Relationship Id="rId3" Target="../media/image56.jpe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png" Type="http://schemas.openxmlformats.org/officeDocument/2006/relationships/image"/><Relationship Id="rId9" Target="../media/image6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48129" y="4210112"/>
            <a:ext cx="5016965" cy="2006786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460115" y="-378037"/>
            <a:ext cx="17081017" cy="11034300"/>
            <a:chOff x="0" y="0"/>
            <a:chExt cx="4498704" cy="2906153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498704" cy="2906153"/>
            </a:xfrm>
            <a:custGeom>
              <a:avLst/>
              <a:gdLst/>
              <a:ahLst/>
              <a:cxnLst/>
              <a:rect r="r" b="b" t="t" l="l"/>
              <a:pathLst>
                <a:path h="2906153" w="4498704">
                  <a:moveTo>
                    <a:pt x="0" y="0"/>
                  </a:moveTo>
                  <a:lnTo>
                    <a:pt x="4498704" y="0"/>
                  </a:lnTo>
                  <a:lnTo>
                    <a:pt x="4498704" y="2906153"/>
                  </a:lnTo>
                  <a:lnTo>
                    <a:pt x="0" y="2906153"/>
                  </a:lnTo>
                  <a:close/>
                </a:path>
              </a:pathLst>
            </a:custGeom>
            <a:solidFill>
              <a:srgbClr val="EA641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47650"/>
              <a:ext cx="812800" cy="1060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00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966150" y="1488110"/>
            <a:ext cx="992073" cy="148811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966150" y="2979874"/>
            <a:ext cx="992073" cy="148811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965173" y="4467984"/>
            <a:ext cx="993050" cy="148957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966150" y="5957560"/>
            <a:ext cx="992073" cy="148811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973100" y="0"/>
            <a:ext cx="992073" cy="148811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974077" y="1491764"/>
            <a:ext cx="992073" cy="148811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973100" y="2976220"/>
            <a:ext cx="992073" cy="148811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7971516" y="4467984"/>
            <a:ext cx="993050" cy="148957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7974077" y="5957560"/>
            <a:ext cx="992073" cy="148811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7971516" y="7405316"/>
            <a:ext cx="992073" cy="148811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8963590" y="7403850"/>
            <a:ext cx="993050" cy="1489576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6979443" y="1491764"/>
            <a:ext cx="992073" cy="148811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7970539" y="8797424"/>
            <a:ext cx="992073" cy="148811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6982004" y="4469450"/>
            <a:ext cx="992073" cy="148811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8963590" y="8797424"/>
            <a:ext cx="993050" cy="1489576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6981027" y="2189"/>
            <a:ext cx="993050" cy="1489576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9"/>
          <a:srcRect l="0" t="0" r="0" b="0"/>
          <a:stretch>
            <a:fillRect/>
          </a:stretch>
        </p:blipFill>
        <p:spPr>
          <a:xfrm flipH="false" flipV="false" rot="0">
            <a:off x="6983684" y="5967085"/>
            <a:ext cx="990393" cy="148558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0"/>
          <a:srcRect l="0" t="0" r="0" b="0"/>
          <a:stretch>
            <a:fillRect/>
          </a:stretch>
        </p:blipFill>
        <p:spPr>
          <a:xfrm flipH="false" flipV="false" rot="0">
            <a:off x="8966150" y="0"/>
            <a:ext cx="992073" cy="148811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21"/>
          <a:srcRect l="0" t="564" r="0" b="564"/>
          <a:stretch>
            <a:fillRect/>
          </a:stretch>
        </p:blipFill>
        <p:spPr>
          <a:xfrm flipH="false" flipV="false" rot="0">
            <a:off x="6979443" y="2976220"/>
            <a:ext cx="1002413" cy="1486644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22"/>
          <a:srcRect l="0" t="0" r="0" b="5857"/>
          <a:stretch>
            <a:fillRect/>
          </a:stretch>
        </p:blipFill>
        <p:spPr>
          <a:xfrm flipH="false" flipV="false" rot="0">
            <a:off x="6987222" y="7403850"/>
            <a:ext cx="986855" cy="1393574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23"/>
          <a:srcRect l="0" t="0" r="0" b="0"/>
          <a:stretch>
            <a:fillRect/>
          </a:stretch>
        </p:blipFill>
        <p:spPr>
          <a:xfrm flipH="false" flipV="false" rot="0">
            <a:off x="6987222" y="8793584"/>
            <a:ext cx="994634" cy="1491951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15191161" y="1559060"/>
            <a:ext cx="2829378" cy="47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8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10472574" y="4078188"/>
            <a:ext cx="4635049" cy="2070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FFFFFE"/>
                </a:solidFill>
                <a:latin typeface="Poppins Light"/>
              </a:rPr>
              <a:t>Founded in 2013</a:t>
            </a:r>
          </a:p>
          <a:p>
            <a:pPr marL="626109" indent="-313054" lvl="1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FFFFFE"/>
                </a:solidFill>
                <a:latin typeface="Poppins Light"/>
              </a:rPr>
              <a:t>25+ employees</a:t>
            </a:r>
          </a:p>
          <a:p>
            <a:pPr marL="626109" indent="-313054" lvl="1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FFFFFE"/>
                </a:solidFill>
                <a:latin typeface="Poppins Light"/>
              </a:rPr>
              <a:t>Active in +10 countries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898928" y="4511794"/>
            <a:ext cx="2696871" cy="283435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301104" y="6154811"/>
            <a:ext cx="1667888" cy="818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Publishing</a:t>
            </a:r>
          </a:p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management  &amp; Media Buying 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14823324" y="6834276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684727" y="4989718"/>
            <a:ext cx="959081" cy="96632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812018" y="4511794"/>
            <a:ext cx="2696871" cy="2834359"/>
          </a:xfrm>
          <a:prstGeom prst="rect">
            <a:avLst/>
          </a:prstGeom>
        </p:spPr>
      </p:pic>
      <p:sp>
        <p:nvSpPr>
          <p:cNvPr name="AutoShape 7" id="7"/>
          <p:cNvSpPr/>
          <p:nvPr/>
        </p:nvSpPr>
        <p:spPr>
          <a:xfrm rot="0">
            <a:off x="4730327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71941" y="4968628"/>
            <a:ext cx="1109535" cy="110953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3637186" y="6154811"/>
            <a:ext cx="1566590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Quote 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308337" y="4511794"/>
            <a:ext cx="2696871" cy="2834359"/>
          </a:xfrm>
          <a:prstGeom prst="rect">
            <a:avLst/>
          </a:prstGeom>
        </p:spPr>
      </p:pic>
      <p:sp>
        <p:nvSpPr>
          <p:cNvPr name="AutoShape 11" id="11"/>
          <p:cNvSpPr/>
          <p:nvPr/>
        </p:nvSpPr>
        <p:spPr>
          <a:xfrm rot="0">
            <a:off x="7260257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30295" y="5008994"/>
            <a:ext cx="959886" cy="959886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6258350" y="6154811"/>
            <a:ext cx="796844" cy="272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Kickoff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838534" y="4511794"/>
            <a:ext cx="2696871" cy="2834359"/>
          </a:xfrm>
          <a:prstGeom prst="rect">
            <a:avLst/>
          </a:prstGeom>
        </p:spPr>
      </p:pic>
      <p:sp>
        <p:nvSpPr>
          <p:cNvPr name="AutoShape 15" id="15"/>
          <p:cNvSpPr/>
          <p:nvPr/>
        </p:nvSpPr>
        <p:spPr>
          <a:xfrm rot="0">
            <a:off x="9756799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12099" y="5008994"/>
            <a:ext cx="1008508" cy="1008508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8678235" y="6154811"/>
            <a:ext cx="1204721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Concepting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368731" y="4511794"/>
            <a:ext cx="2696871" cy="2834359"/>
          </a:xfrm>
          <a:prstGeom prst="rect">
            <a:avLst/>
          </a:prstGeom>
        </p:spPr>
      </p:pic>
      <p:sp>
        <p:nvSpPr>
          <p:cNvPr name="AutoShape 19" id="19"/>
          <p:cNvSpPr/>
          <p:nvPr/>
        </p:nvSpPr>
        <p:spPr>
          <a:xfrm rot="0">
            <a:off x="12281950" y="6774070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159836" y="4968628"/>
            <a:ext cx="1008508" cy="1008508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1289924" y="6154811"/>
            <a:ext cx="1118881" cy="545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Digitaal publiceren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03944" y="4559957"/>
            <a:ext cx="2696871" cy="283435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42757" y="5077339"/>
            <a:ext cx="993380" cy="1008508"/>
          </a:xfrm>
          <a:prstGeom prst="rect">
            <a:avLst/>
          </a:prstGeom>
        </p:spPr>
      </p:pic>
      <p:sp>
        <p:nvSpPr>
          <p:cNvPr name="AutoShape 24" id="24"/>
          <p:cNvSpPr/>
          <p:nvPr/>
        </p:nvSpPr>
        <p:spPr>
          <a:xfrm rot="0">
            <a:off x="2216367" y="6794139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5" id="25"/>
          <p:cNvSpPr txBox="true"/>
          <p:nvPr/>
        </p:nvSpPr>
        <p:spPr>
          <a:xfrm rot="0">
            <a:off x="869085" y="6202973"/>
            <a:ext cx="1566590" cy="272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Intake meeting</a:t>
            </a:r>
          </a:p>
        </p:txBody>
      </p:sp>
      <p:pic>
        <p:nvPicPr>
          <p:cNvPr name="Picture 26" id="2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287185" y="4511794"/>
            <a:ext cx="2696871" cy="2834359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7154072" y="6682354"/>
            <a:ext cx="320389" cy="281046"/>
            <a:chOff x="0" y="0"/>
            <a:chExt cx="6350000" cy="5570220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6350000" cy="5570220"/>
            </a:xfrm>
            <a:custGeom>
              <a:avLst/>
              <a:gdLst/>
              <a:ahLst/>
              <a:cxnLst/>
              <a:rect r="r" b="b" t="t" l="l"/>
              <a:pathLst>
                <a:path h="5570220" w="6350000">
                  <a:moveTo>
                    <a:pt x="0" y="1643380"/>
                  </a:moveTo>
                  <a:cubicBezTo>
                    <a:pt x="0" y="3412490"/>
                    <a:pt x="3175000" y="5570220"/>
                    <a:pt x="3175000" y="5570220"/>
                  </a:cubicBezTo>
                  <a:cubicBezTo>
                    <a:pt x="3175000" y="5570220"/>
                    <a:pt x="6336030" y="3397250"/>
                    <a:pt x="6350000" y="1643380"/>
                  </a:cubicBezTo>
                  <a:cubicBezTo>
                    <a:pt x="6350000" y="737870"/>
                    <a:pt x="5612130" y="0"/>
                    <a:pt x="4706620" y="0"/>
                  </a:cubicBezTo>
                  <a:cubicBezTo>
                    <a:pt x="4010660" y="0"/>
                    <a:pt x="3411220" y="445770"/>
                    <a:pt x="3175000" y="1057910"/>
                  </a:cubicBezTo>
                  <a:cubicBezTo>
                    <a:pt x="2938780" y="445770"/>
                    <a:pt x="2339340" y="0"/>
                    <a:pt x="1643380" y="0"/>
                  </a:cubicBezTo>
                  <a:cubicBezTo>
                    <a:pt x="737870" y="0"/>
                    <a:pt x="0" y="737870"/>
                    <a:pt x="0" y="1643380"/>
                  </a:cubicBezTo>
                </a:path>
              </a:pathLst>
            </a:custGeom>
            <a:solidFill>
              <a:srgbClr val="EA641A"/>
            </a:solidFill>
          </p:spPr>
        </p:sp>
      </p:grpSp>
      <p:sp>
        <p:nvSpPr>
          <p:cNvPr name="AutoShape 29" id="29"/>
          <p:cNvSpPr/>
          <p:nvPr/>
        </p:nvSpPr>
        <p:spPr>
          <a:xfrm rot="0">
            <a:off x="16456078" y="6775252"/>
            <a:ext cx="359086" cy="0"/>
          </a:xfrm>
          <a:prstGeom prst="line">
            <a:avLst/>
          </a:prstGeom>
          <a:ln cap="rnd" w="47625">
            <a:solidFill>
              <a:srgbClr val="EBEBEB"/>
            </a:solidFill>
            <a:prstDash val="solid"/>
            <a:headEnd type="none" len="sm" w="sm"/>
            <a:tailEnd type="arrow" len="sm" w="med"/>
          </a:ln>
        </p:spPr>
      </p:sp>
      <p:pic>
        <p:nvPicPr>
          <p:cNvPr name="Picture 30" id="30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70579" y="4968628"/>
            <a:ext cx="1134184" cy="1157331"/>
          </a:xfrm>
          <a:prstGeom prst="rect">
            <a:avLst/>
          </a:prstGeom>
        </p:spPr>
      </p:pic>
      <p:sp>
        <p:nvSpPr>
          <p:cNvPr name="TextBox 31" id="31"/>
          <p:cNvSpPr txBox="true"/>
          <p:nvPr/>
        </p:nvSpPr>
        <p:spPr>
          <a:xfrm rot="0">
            <a:off x="15864588" y="6291243"/>
            <a:ext cx="1609873" cy="27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9"/>
              </a:lnSpc>
            </a:pPr>
            <a:r>
              <a:rPr lang="en-US" sz="1516">
                <a:solidFill>
                  <a:srgbClr val="3A393A"/>
                </a:solidFill>
                <a:latin typeface="Poppins 4"/>
              </a:rPr>
              <a:t>Leads</a:t>
            </a:r>
          </a:p>
        </p:txBody>
      </p:sp>
      <p:pic>
        <p:nvPicPr>
          <p:cNvPr name="Picture 32" id="32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8552" t="3022" r="5505" b="4702"/>
          <a:stretch>
            <a:fillRect/>
          </a:stretch>
        </p:blipFill>
        <p:spPr>
          <a:xfrm flipH="false" flipV="false" rot="0">
            <a:off x="1211636" y="3429839"/>
            <a:ext cx="6322194" cy="79701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7192" t="0" r="0" b="0"/>
          <a:stretch>
            <a:fillRect/>
          </a:stretch>
        </p:blipFill>
        <p:spPr>
          <a:xfrm flipH="false" flipV="false" rot="0">
            <a:off x="7551615" y="3359712"/>
            <a:ext cx="8998493" cy="1005943"/>
          </a:xfrm>
          <a:prstGeom prst="rect">
            <a:avLst/>
          </a:prstGeom>
        </p:spPr>
      </p:pic>
      <p:sp>
        <p:nvSpPr>
          <p:cNvPr name="TextBox 34" id="34"/>
          <p:cNvSpPr txBox="true"/>
          <p:nvPr/>
        </p:nvSpPr>
        <p:spPr>
          <a:xfrm rot="0">
            <a:off x="15490716" y="2649271"/>
            <a:ext cx="1823550" cy="325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B494A"/>
                </a:solidFill>
                <a:latin typeface="Poppins 4"/>
              </a:rPr>
              <a:t>Day 14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06870" y="695416"/>
            <a:ext cx="7605229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Campaign route </a:t>
            </a:r>
          </a:p>
        </p:txBody>
      </p:sp>
      <p:pic>
        <p:nvPicPr>
          <p:cNvPr name="Picture 36" id="36"/>
          <p:cNvPicPr>
            <a:picLocks noChangeAspect="true"/>
          </p:cNvPicPr>
          <p:nvPr/>
        </p:nvPicPr>
        <p:blipFill>
          <a:blip r:embed="rId19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sp>
        <p:nvSpPr>
          <p:cNvPr name="TextBox 37" id="37"/>
          <p:cNvSpPr txBox="true"/>
          <p:nvPr/>
        </p:nvSpPr>
        <p:spPr>
          <a:xfrm rot="0">
            <a:off x="2906777" y="2864490"/>
            <a:ext cx="1823550" cy="325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B494A"/>
                </a:solidFill>
                <a:latin typeface="Poppins 4"/>
              </a:rPr>
              <a:t>Day 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874654"/>
            <a:ext cx="1918232" cy="76729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13886" y="695416"/>
            <a:ext cx="7264669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Examples of campaigns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41056"/>
          <a:stretch>
            <a:fillRect/>
          </a:stretch>
        </p:blipFill>
        <p:spPr>
          <a:xfrm flipH="false" flipV="false" rot="0">
            <a:off x="3004903" y="1693166"/>
            <a:ext cx="6086711" cy="625608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478967" y="1919051"/>
            <a:ext cx="9138652" cy="582691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3445792" y="1802833"/>
            <a:ext cx="3447675" cy="493167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94533" y="3127505"/>
            <a:ext cx="2774322" cy="53683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118767"/>
            <a:ext cx="2552338" cy="102093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43268"/>
          <a:stretch>
            <a:fillRect/>
          </a:stretch>
        </p:blipFill>
        <p:spPr>
          <a:xfrm flipH="false" flipV="false" rot="0">
            <a:off x="0" y="0"/>
            <a:ext cx="18288000" cy="691671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3666263" y="8442379"/>
            <a:ext cx="3593037" cy="815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5000">
                <a:solidFill>
                  <a:srgbClr val="4B494A"/>
                </a:solidFill>
                <a:latin typeface="Poppins 1"/>
              </a:rPr>
              <a:t>Thank you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20050" y="8267919"/>
            <a:ext cx="1123950" cy="6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4B494A"/>
                </a:solidFill>
                <a:latin typeface="Poppins Light"/>
              </a:rPr>
              <a:t>Q/A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8874654"/>
            <a:ext cx="1918232" cy="76729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987816" y="1372658"/>
            <a:ext cx="14056930" cy="7541684"/>
            <a:chOff x="0" y="0"/>
            <a:chExt cx="18742574" cy="1005557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9024882" cy="10055579"/>
            </a:xfrm>
            <a:prstGeom prst="rect">
              <a:avLst/>
            </a:prstGeom>
          </p:spPr>
        </p:pic>
        <p:sp>
          <p:nvSpPr>
            <p:cNvPr name="TextBox 5" id="5"/>
            <p:cNvSpPr txBox="true"/>
            <p:nvPr/>
          </p:nvSpPr>
          <p:spPr>
            <a:xfrm rot="0">
              <a:off x="9992567" y="3291646"/>
              <a:ext cx="4253960" cy="809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36"/>
                </a:lnSpc>
              </a:pPr>
              <a:r>
                <a:rPr lang="en-US" sz="3800">
                  <a:solidFill>
                    <a:srgbClr val="4B494A"/>
                  </a:solidFill>
                  <a:latin typeface="Poppins 1"/>
                </a:rPr>
                <a:t>Challenges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992567" y="5072819"/>
              <a:ext cx="3621748" cy="581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14837" indent="-307419" lvl="1">
                <a:lnSpc>
                  <a:spcPts val="3417"/>
                </a:lnSpc>
                <a:buFont typeface="Arial"/>
                <a:buChar char="•"/>
              </a:pPr>
              <a:r>
                <a:rPr lang="en-US" sz="2847">
                  <a:solidFill>
                    <a:srgbClr val="4B494A"/>
                  </a:solidFill>
                  <a:latin typeface="Poppins Light"/>
                </a:rPr>
                <a:t>More leads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992567" y="5936419"/>
              <a:ext cx="3819169" cy="581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14837" indent="-307419" lvl="1">
                <a:lnSpc>
                  <a:spcPts val="3417"/>
                </a:lnSpc>
                <a:buFont typeface="Arial"/>
                <a:buChar char="•"/>
              </a:pPr>
              <a:r>
                <a:rPr lang="en-US" sz="2847">
                  <a:solidFill>
                    <a:srgbClr val="4B494A"/>
                  </a:solidFill>
                  <a:latin typeface="Poppins Light"/>
                </a:rPr>
                <a:t>Better</a:t>
              </a:r>
              <a:r>
                <a:rPr lang="en-US" sz="2847" u="none">
                  <a:solidFill>
                    <a:srgbClr val="4B494A"/>
                  </a:solidFill>
                  <a:latin typeface="Poppins Light"/>
                </a:rPr>
                <a:t> leads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992567" y="6800019"/>
              <a:ext cx="5644104" cy="581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14837" indent="-307419" lvl="1">
                <a:lnSpc>
                  <a:spcPts val="3417"/>
                </a:lnSpc>
                <a:buFont typeface="Arial"/>
                <a:buChar char="•"/>
              </a:pPr>
              <a:r>
                <a:rPr lang="en-US" sz="2847">
                  <a:solidFill>
                    <a:srgbClr val="4B494A"/>
                  </a:solidFill>
                  <a:latin typeface="Poppins Light"/>
                </a:rPr>
                <a:t>Reduce lead costs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992567" y="1195930"/>
              <a:ext cx="8750006" cy="9753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4"/>
                </a:lnSpc>
              </a:pPr>
              <a:r>
                <a:rPr lang="en-US" sz="2131">
                  <a:solidFill>
                    <a:srgbClr val="4B494A"/>
                  </a:solidFill>
                  <a:latin typeface="Poppins 2"/>
                </a:rPr>
                <a:t>"Two out of three marketers see generating</a:t>
              </a:r>
            </a:p>
            <a:p>
              <a:pPr>
                <a:lnSpc>
                  <a:spcPts val="2984"/>
                </a:lnSpc>
                <a:spcBef>
                  <a:spcPct val="0"/>
                </a:spcBef>
              </a:pPr>
              <a:r>
                <a:rPr lang="en-US" sz="2131">
                  <a:solidFill>
                    <a:srgbClr val="4B494A"/>
                  </a:solidFill>
                  <a:latin typeface="Poppins 2"/>
                </a:rPr>
                <a:t>traffic and leads as their biggest challenge"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alphaModFix amt="9999"/>
          </a:blip>
          <a:srcRect l="10352" t="0" r="15565" b="6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8874654"/>
            <a:ext cx="1918232" cy="76729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809017" y="4249151"/>
            <a:ext cx="5299608" cy="684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23"/>
              </a:lnSpc>
            </a:pPr>
            <a:r>
              <a:rPr lang="en-US" sz="4199">
                <a:solidFill>
                  <a:srgbClr val="4B494A"/>
                </a:solidFill>
                <a:latin typeface="Poppins 1"/>
              </a:rPr>
              <a:t>How we do it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84260" y="5645683"/>
            <a:ext cx="3787612" cy="428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3"/>
              </a:lnSpc>
            </a:pPr>
            <a:r>
              <a:rPr lang="en-US" sz="2686">
                <a:solidFill>
                  <a:srgbClr val="4B494A"/>
                </a:solidFill>
                <a:latin typeface="Poppins 3"/>
              </a:rPr>
              <a:t>Concept &amp; Creation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9310" y="5731928"/>
            <a:ext cx="284602" cy="28460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001223" y="5645683"/>
            <a:ext cx="1627291" cy="428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3"/>
              </a:lnSpc>
            </a:pPr>
            <a:r>
              <a:rPr lang="en-US" sz="2686">
                <a:solidFill>
                  <a:srgbClr val="4B494A"/>
                </a:solidFill>
                <a:latin typeface="Poppins 3"/>
              </a:rPr>
              <a:t>Traffic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524415" y="5731928"/>
            <a:ext cx="284602" cy="28460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9857865" y="5674258"/>
            <a:ext cx="2822562" cy="399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3"/>
              </a:lnSpc>
            </a:pPr>
            <a:r>
              <a:rPr lang="en-US" sz="2686">
                <a:solidFill>
                  <a:srgbClr val="4B494A"/>
                </a:solidFill>
                <a:latin typeface="Poppins Light"/>
              </a:rPr>
              <a:t>Optimalization 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80989" y="5731928"/>
            <a:ext cx="284602" cy="284602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3909778" y="5674258"/>
            <a:ext cx="2858912" cy="399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3"/>
              </a:lnSpc>
            </a:pPr>
            <a:r>
              <a:rPr lang="en-US" sz="2686">
                <a:solidFill>
                  <a:srgbClr val="4B494A"/>
                </a:solidFill>
                <a:latin typeface="Poppins Light"/>
              </a:rPr>
              <a:t>Development 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32902" y="5731928"/>
            <a:ext cx="284602" cy="2846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172058"/>
            <a:ext cx="284602" cy="2846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62752" t="0" r="0" b="9609"/>
          <a:stretch>
            <a:fillRect/>
          </a:stretch>
        </p:blipFill>
        <p:spPr>
          <a:xfrm flipH="false" flipV="false" rot="0">
            <a:off x="11496098" y="2248498"/>
            <a:ext cx="4785071" cy="5529669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7171424" y="1812961"/>
            <a:ext cx="4902948" cy="6988574"/>
            <a:chOff x="0" y="0"/>
            <a:chExt cx="6537263" cy="9318099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6368356" cy="6964709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031165" y="3663569"/>
              <a:ext cx="5506098" cy="5654530"/>
            </a:xfrm>
            <a:prstGeom prst="rect">
              <a:avLst/>
            </a:prstGeom>
          </p:spPr>
        </p:pic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65354" b="0"/>
          <a:stretch>
            <a:fillRect/>
          </a:stretch>
        </p:blipFill>
        <p:spPr>
          <a:xfrm flipH="false" flipV="false" rot="0">
            <a:off x="3077522" y="2248498"/>
            <a:ext cx="4450799" cy="61175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506181" y="981075"/>
            <a:ext cx="5042193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36"/>
              </a:lnSpc>
              <a:spcBef>
                <a:spcPct val="0"/>
              </a:spcBef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Concept &amp; creation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9476" t="22786" r="57338" b="35807"/>
          <a:stretch>
            <a:fillRect/>
          </a:stretch>
        </p:blipFill>
        <p:spPr>
          <a:xfrm flipH="false" flipV="false" rot="0">
            <a:off x="1752689" y="3777700"/>
            <a:ext cx="6211324" cy="305909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57666" t="0" r="12929" b="0"/>
          <a:stretch>
            <a:fillRect/>
          </a:stretch>
        </p:blipFill>
        <p:spPr>
          <a:xfrm flipH="false" flipV="false" rot="0">
            <a:off x="11403940" y="1600019"/>
            <a:ext cx="5389577" cy="723506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32347" y="1837660"/>
            <a:ext cx="4518683" cy="494182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64013" y="4437154"/>
            <a:ext cx="3906866" cy="401218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1028700"/>
            <a:ext cx="2642063" cy="571319"/>
            <a:chOff x="0" y="0"/>
            <a:chExt cx="3522751" cy="761758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91145"/>
              <a:ext cx="379469" cy="379469"/>
            </a:xfrm>
            <a:prstGeom prst="rect">
              <a:avLst/>
            </a:prstGeom>
          </p:spPr>
        </p:pic>
        <p:sp>
          <p:nvSpPr>
            <p:cNvPr name="TextBox 9" id="9"/>
            <p:cNvSpPr txBox="true"/>
            <p:nvPr/>
          </p:nvSpPr>
          <p:spPr>
            <a:xfrm rot="0">
              <a:off x="1005382" y="-47625"/>
              <a:ext cx="2517369" cy="809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636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4B494A"/>
                  </a:solidFill>
                  <a:latin typeface="Poppins 1"/>
                </a:rPr>
                <a:t>Traffic</a:t>
              </a:r>
              <a:r>
                <a:rPr lang="en-US" sz="3800">
                  <a:solidFill>
                    <a:srgbClr val="4B494A"/>
                  </a:solidFill>
                  <a:latin typeface="Poppins 1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9551" t="36433" r="61260" b="36621"/>
          <a:stretch>
            <a:fillRect/>
          </a:stretch>
        </p:blipFill>
        <p:spPr>
          <a:xfrm flipH="false" flipV="false" rot="0">
            <a:off x="1850535" y="3895835"/>
            <a:ext cx="4842732" cy="313205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59894" t="24254" r="0" b="12473"/>
          <a:stretch>
            <a:fillRect/>
          </a:stretch>
        </p:blipFill>
        <p:spPr>
          <a:xfrm flipH="false" flipV="false" rot="0">
            <a:off x="10089759" y="2590629"/>
            <a:ext cx="7902529" cy="574246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961601" y="2001408"/>
            <a:ext cx="4518683" cy="494182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93267" y="4600902"/>
            <a:ext cx="3906866" cy="401218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1028700"/>
            <a:ext cx="5019063" cy="571319"/>
            <a:chOff x="0" y="0"/>
            <a:chExt cx="6692084" cy="761758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91145"/>
              <a:ext cx="379469" cy="379469"/>
            </a:xfrm>
            <a:prstGeom prst="rect">
              <a:avLst/>
            </a:prstGeom>
          </p:spPr>
        </p:pic>
        <p:sp>
          <p:nvSpPr>
            <p:cNvPr name="TextBox 9" id="9"/>
            <p:cNvSpPr txBox="true"/>
            <p:nvPr/>
          </p:nvSpPr>
          <p:spPr>
            <a:xfrm rot="0">
              <a:off x="1005382" y="-47625"/>
              <a:ext cx="5686703" cy="809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636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4B494A"/>
                  </a:solidFill>
                  <a:latin typeface="Poppins 1"/>
                </a:rPr>
                <a:t>Optimalization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377" r="63535" b="27440"/>
          <a:stretch>
            <a:fillRect/>
          </a:stretch>
        </p:blipFill>
        <p:spPr>
          <a:xfrm flipH="false" flipV="false" rot="0">
            <a:off x="356893" y="3693080"/>
            <a:ext cx="7599741" cy="280667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61857" t="0" r="7988" b="0"/>
          <a:stretch>
            <a:fillRect/>
          </a:stretch>
        </p:blipFill>
        <p:spPr>
          <a:xfrm flipH="false" flipV="false" rot="0">
            <a:off x="11302238" y="2493298"/>
            <a:ext cx="5285256" cy="534239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165044" y="2151706"/>
            <a:ext cx="4518683" cy="494182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56635" y="4811126"/>
            <a:ext cx="3906866" cy="401218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1028700"/>
            <a:ext cx="5019063" cy="571319"/>
            <a:chOff x="0" y="0"/>
            <a:chExt cx="6692084" cy="761758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91145"/>
              <a:ext cx="379469" cy="379469"/>
            </a:xfrm>
            <a:prstGeom prst="rect">
              <a:avLst/>
            </a:prstGeom>
          </p:spPr>
        </p:pic>
        <p:sp>
          <p:nvSpPr>
            <p:cNvPr name="TextBox 9" id="9"/>
            <p:cNvSpPr txBox="true"/>
            <p:nvPr/>
          </p:nvSpPr>
          <p:spPr>
            <a:xfrm rot="0">
              <a:off x="1005382" y="-47625"/>
              <a:ext cx="5686703" cy="809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636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4B494A"/>
                  </a:solidFill>
                  <a:latin typeface="Poppins 1"/>
                </a:rPr>
                <a:t>Development 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87816" y="2151236"/>
            <a:ext cx="6351722" cy="631202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979842"/>
            <a:ext cx="8868969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Purpose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4487352"/>
            <a:ext cx="7430061" cy="1554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04"/>
              </a:lnSpc>
              <a:spcBef>
                <a:spcPct val="0"/>
              </a:spcBef>
            </a:pPr>
            <a:r>
              <a:rPr lang="en-US" sz="2931" u="none">
                <a:solidFill>
                  <a:srgbClr val="4B494A"/>
                </a:solidFill>
                <a:latin typeface="Poppins 2"/>
              </a:rPr>
              <a:t>We focus on our clients' needs in lead quality. We help them acquire quality leads that can be followed up correctly. 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alphaModFix amt="7999"/>
          </a:blip>
          <a:srcRect l="0" t="31250" r="0" b="312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4762" t="67721" r="16252" b="19211"/>
          <a:stretch>
            <a:fillRect/>
          </a:stretch>
        </p:blipFill>
        <p:spPr>
          <a:xfrm flipH="false" flipV="false" rot="0">
            <a:off x="2022005" y="5143500"/>
            <a:ext cx="13483532" cy="23444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146687" y="5718933"/>
            <a:ext cx="1868999" cy="52854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24392" r="0" b="26135"/>
          <a:stretch>
            <a:fillRect/>
          </a:stretch>
        </p:blipFill>
        <p:spPr>
          <a:xfrm flipH="false" flipV="false" rot="0">
            <a:off x="3819156" y="5674676"/>
            <a:ext cx="2027339" cy="56417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12757" t="0" r="16301" b="0"/>
          <a:stretch>
            <a:fillRect/>
          </a:stretch>
        </p:blipFill>
        <p:spPr>
          <a:xfrm flipH="false" flipV="false" rot="0">
            <a:off x="14043816" y="6183485"/>
            <a:ext cx="1013819" cy="80386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195662" y="5612875"/>
            <a:ext cx="1171890" cy="48267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2540316" y="5401865"/>
            <a:ext cx="1081769" cy="69368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8177611" y="5719717"/>
            <a:ext cx="1212269" cy="47487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597897" y="6523719"/>
            <a:ext cx="1283629" cy="35008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4653489" y="6459872"/>
            <a:ext cx="1648323" cy="477775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9694680" y="5526791"/>
            <a:ext cx="1196183" cy="66779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2353284" y="6617899"/>
            <a:ext cx="2051182" cy="28579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6"/>
          <a:srcRect l="0" t="21752" r="0" b="27487"/>
          <a:stretch>
            <a:fillRect/>
          </a:stretch>
        </p:blipFill>
        <p:spPr>
          <a:xfrm flipH="false" flipV="false" rot="0">
            <a:off x="2353284" y="5575636"/>
            <a:ext cx="1308110" cy="66399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8177611" y="6389683"/>
            <a:ext cx="2509169" cy="577184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11066019" y="6315702"/>
            <a:ext cx="1150894" cy="62800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9"/>
          <a:srcRect l="5890" t="0" r="5890" b="28098"/>
          <a:stretch>
            <a:fillRect/>
          </a:stretch>
        </p:blipFill>
        <p:spPr>
          <a:xfrm flipH="false" flipV="false" rot="0">
            <a:off x="12520833" y="6315702"/>
            <a:ext cx="1218183" cy="587987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20"/>
          <a:srcRect l="44087" t="33512" r="0" b="28153"/>
          <a:stretch>
            <a:fillRect/>
          </a:stretch>
        </p:blipFill>
        <p:spPr>
          <a:xfrm flipH="false" flipV="false" rot="0">
            <a:off x="13836466" y="5478172"/>
            <a:ext cx="1600854" cy="617378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21"/>
          <a:srcRect l="0" t="0" r="0" b="0"/>
          <a:stretch>
            <a:fillRect/>
          </a:stretch>
        </p:blipFill>
        <p:spPr>
          <a:xfrm flipH="false" flipV="false" rot="0">
            <a:off x="1028700" y="9014477"/>
            <a:ext cx="1918232" cy="767293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987816" y="3748333"/>
            <a:ext cx="5059182" cy="61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36"/>
              </a:lnSpc>
            </a:pPr>
            <a:r>
              <a:rPr lang="en-US" sz="3800">
                <a:solidFill>
                  <a:srgbClr val="4B494A"/>
                </a:solidFill>
                <a:latin typeface="Poppins 1"/>
              </a:rPr>
              <a:t>Brands we work for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DAFXLzsrNvM</dc:identifier>
  <dcterms:modified xsi:type="dcterms:W3CDTF">2011-08-01T06:04:30Z</dcterms:modified>
  <cp:revision>1</cp:revision>
  <dc:title>Presentatie EN Sendt 2023</dc:title>
</cp:coreProperties>
</file>